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79" r:id="rId2"/>
    <p:sldId id="282" r:id="rId3"/>
    <p:sldId id="284" r:id="rId4"/>
    <p:sldId id="330" r:id="rId5"/>
    <p:sldId id="283" r:id="rId6"/>
    <p:sldId id="286" r:id="rId7"/>
    <p:sldId id="285" r:id="rId8"/>
    <p:sldId id="294" r:id="rId9"/>
    <p:sldId id="289" r:id="rId10"/>
    <p:sldId id="300" r:id="rId11"/>
    <p:sldId id="295" r:id="rId12"/>
    <p:sldId id="298" r:id="rId13"/>
    <p:sldId id="296" r:id="rId14"/>
    <p:sldId id="292" r:id="rId15"/>
    <p:sldId id="301" r:id="rId16"/>
    <p:sldId id="291" r:id="rId17"/>
    <p:sldId id="288" r:id="rId18"/>
    <p:sldId id="287" r:id="rId19"/>
    <p:sldId id="297" r:id="rId20"/>
    <p:sldId id="290" r:id="rId21"/>
    <p:sldId id="293" r:id="rId22"/>
    <p:sldId id="299" r:id="rId23"/>
    <p:sldId id="302" r:id="rId24"/>
    <p:sldId id="304" r:id="rId25"/>
    <p:sldId id="303" r:id="rId26"/>
    <p:sldId id="314" r:id="rId27"/>
    <p:sldId id="305" r:id="rId28"/>
    <p:sldId id="306" r:id="rId29"/>
    <p:sldId id="317" r:id="rId30"/>
    <p:sldId id="316" r:id="rId31"/>
    <p:sldId id="345" r:id="rId32"/>
    <p:sldId id="346" r:id="rId33"/>
    <p:sldId id="347" r:id="rId34"/>
    <p:sldId id="348" r:id="rId35"/>
    <p:sldId id="349" r:id="rId36"/>
    <p:sldId id="315" r:id="rId37"/>
    <p:sldId id="313" r:id="rId38"/>
    <p:sldId id="350" r:id="rId39"/>
    <p:sldId id="351" r:id="rId40"/>
    <p:sldId id="352" r:id="rId41"/>
    <p:sldId id="328" r:id="rId42"/>
    <p:sldId id="331" r:id="rId43"/>
    <p:sldId id="332" r:id="rId44"/>
    <p:sldId id="333" r:id="rId45"/>
    <p:sldId id="336" r:id="rId46"/>
    <p:sldId id="337" r:id="rId47"/>
    <p:sldId id="353" r:id="rId48"/>
    <p:sldId id="342" r:id="rId49"/>
    <p:sldId id="341" r:id="rId50"/>
    <p:sldId id="343" r:id="rId51"/>
    <p:sldId id="267" r:id="rId52"/>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weegers" initials="MS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22B"/>
    <a:srgbClr val="7FCE6C"/>
    <a:srgbClr val="AFF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296" autoAdjust="0"/>
  </p:normalViewPr>
  <p:slideViewPr>
    <p:cSldViewPr>
      <p:cViewPr varScale="1">
        <p:scale>
          <a:sx n="84" d="100"/>
          <a:sy n="84" d="100"/>
        </p:scale>
        <p:origin x="-139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168" y="-82"/>
      </p:cViewPr>
      <p:guideLst>
        <p:guide orient="horz" pos="2880"/>
        <p:guide orient="horz" pos="3127"/>
        <p:guide pos="216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B0F3376-4CBC-4B3D-B847-716A7F0B95D9}" type="datetimeFigureOut">
              <a:rPr lang="nl-NL" smtClean="0"/>
              <a:t>28-11-2016</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32FE91C-C820-4793-9D98-44FAB9804841}" type="slidenum">
              <a:rPr lang="nl-NL" smtClean="0"/>
              <a:t>‹nr.›</a:t>
            </a:fld>
            <a:endParaRPr lang="nl-NL"/>
          </a:p>
        </p:txBody>
      </p:sp>
    </p:spTree>
    <p:extLst>
      <p:ext uri="{BB962C8B-B14F-4D97-AF65-F5344CB8AC3E}">
        <p14:creationId xmlns:p14="http://schemas.microsoft.com/office/powerpoint/2010/main" val="4005193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359719-84D3-489A-8E4C-22F6A7A47048}" type="datetimeFigureOut">
              <a:rPr lang="nl-NL" smtClean="0"/>
              <a:t>28-11-2016</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3E9AF8F-3AAA-4C8B-A33B-3ED49DC02D14}" type="slidenum">
              <a:rPr lang="nl-NL" smtClean="0"/>
              <a:t>‹nr.›</a:t>
            </a:fld>
            <a:endParaRPr lang="nl-NL"/>
          </a:p>
        </p:txBody>
      </p:sp>
    </p:spTree>
    <p:extLst>
      <p:ext uri="{BB962C8B-B14F-4D97-AF65-F5344CB8AC3E}">
        <p14:creationId xmlns:p14="http://schemas.microsoft.com/office/powerpoint/2010/main" val="202043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atin typeface="Calibri" pitchFamily="34" charset="0"/>
              <a:ea typeface="ＭＳ Ｐゴシック" pitchFamily="34" charset="-128"/>
            </a:endParaRPr>
          </a:p>
        </p:txBody>
      </p:sp>
    </p:spTree>
    <p:extLst>
      <p:ext uri="{BB962C8B-B14F-4D97-AF65-F5344CB8AC3E}">
        <p14:creationId xmlns:p14="http://schemas.microsoft.com/office/powerpoint/2010/main" val="52320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atin typeface="Calibri" pitchFamily="34" charset="0"/>
              <a:ea typeface="ＭＳ Ｐゴシック" pitchFamily="34" charset="-128"/>
            </a:endParaRPr>
          </a:p>
        </p:txBody>
      </p:sp>
    </p:spTree>
    <p:extLst>
      <p:ext uri="{BB962C8B-B14F-4D97-AF65-F5344CB8AC3E}">
        <p14:creationId xmlns:p14="http://schemas.microsoft.com/office/powerpoint/2010/main" val="54318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atin typeface="Calibri" pitchFamily="34" charset="0"/>
              <a:ea typeface="ＭＳ Ｐゴシック" pitchFamily="34" charset="-128"/>
            </a:endParaRPr>
          </a:p>
        </p:txBody>
      </p:sp>
    </p:spTree>
    <p:extLst>
      <p:ext uri="{BB962C8B-B14F-4D97-AF65-F5344CB8AC3E}">
        <p14:creationId xmlns:p14="http://schemas.microsoft.com/office/powerpoint/2010/main" val="65603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atin typeface="Calibri" pitchFamily="34" charset="0"/>
              <a:ea typeface="ＭＳ Ｐゴシック" pitchFamily="34" charset="-128"/>
            </a:endParaRPr>
          </a:p>
        </p:txBody>
      </p:sp>
    </p:spTree>
    <p:extLst>
      <p:ext uri="{BB962C8B-B14F-4D97-AF65-F5344CB8AC3E}">
        <p14:creationId xmlns:p14="http://schemas.microsoft.com/office/powerpoint/2010/main" val="52320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Tree>
    <p:extLst>
      <p:ext uri="{BB962C8B-B14F-4D97-AF65-F5344CB8AC3E}">
        <p14:creationId xmlns:p14="http://schemas.microsoft.com/office/powerpoint/2010/main" val="296180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5113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70638" y="827088"/>
            <a:ext cx="1798637" cy="52895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971550" y="827088"/>
            <a:ext cx="5246688" cy="52895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0084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71550" y="827088"/>
            <a:ext cx="7197725" cy="935037"/>
          </a:xfrm>
        </p:spPr>
        <p:txBody>
          <a:bodyPr/>
          <a:lstStyle/>
          <a:p>
            <a:r>
              <a:rPr lang="en-US"/>
              <a:t>Titelstijl van model bewerken</a:t>
            </a:r>
            <a:endParaRPr lang="nl-NL"/>
          </a:p>
        </p:txBody>
      </p:sp>
      <p:sp>
        <p:nvSpPr>
          <p:cNvPr id="3" name="Tijdelijke aanduiding voor tekst 2"/>
          <p:cNvSpPr>
            <a:spLocks noGrp="1"/>
          </p:cNvSpPr>
          <p:nvPr>
            <p:ph type="body" sz="half" idx="1"/>
          </p:nvPr>
        </p:nvSpPr>
        <p:spPr>
          <a:xfrm>
            <a:off x="971550" y="1870075"/>
            <a:ext cx="3522663" cy="4246563"/>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6613" y="1870075"/>
            <a:ext cx="3522662" cy="4246563"/>
          </a:xfrm>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Tree>
    <p:extLst>
      <p:ext uri="{BB962C8B-B14F-4D97-AF65-F5344CB8AC3E}">
        <p14:creationId xmlns:p14="http://schemas.microsoft.com/office/powerpoint/2010/main" val="196330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6908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353080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971550" y="1870075"/>
            <a:ext cx="3522663" cy="424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6613" y="1870075"/>
            <a:ext cx="3522662" cy="424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7549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9087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0263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29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66234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55716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6426200"/>
            <a:ext cx="9144000" cy="431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nl-NL" sz="2400">
              <a:solidFill>
                <a:srgbClr val="000000"/>
              </a:solidFill>
            </a:endParaRPr>
          </a:p>
        </p:txBody>
      </p:sp>
      <p:sp>
        <p:nvSpPr>
          <p:cNvPr id="1027" name="Rectangle 2"/>
          <p:cNvSpPr>
            <a:spLocks noGrp="1" noChangeArrowheads="1"/>
          </p:cNvSpPr>
          <p:nvPr>
            <p:ph type="title"/>
          </p:nvPr>
        </p:nvSpPr>
        <p:spPr bwMode="auto">
          <a:xfrm>
            <a:off x="971550" y="827088"/>
            <a:ext cx="71977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Titelstijl van model bewerken</a:t>
            </a:r>
          </a:p>
        </p:txBody>
      </p:sp>
      <p:sp>
        <p:nvSpPr>
          <p:cNvPr id="1028" name="Rectangle 3"/>
          <p:cNvSpPr>
            <a:spLocks noGrp="1" noChangeArrowheads="1"/>
          </p:cNvSpPr>
          <p:nvPr>
            <p:ph type="body" idx="1"/>
          </p:nvPr>
        </p:nvSpPr>
        <p:spPr bwMode="auto">
          <a:xfrm>
            <a:off x="971550" y="1870075"/>
            <a:ext cx="719772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1029" name="Rectangle 8"/>
          <p:cNvSpPr>
            <a:spLocks noChangeArrowheads="1"/>
          </p:cNvSpPr>
          <p:nvPr/>
        </p:nvSpPr>
        <p:spPr bwMode="auto">
          <a:xfrm>
            <a:off x="0" y="0"/>
            <a:ext cx="9144000" cy="431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nl-NL" sz="2400">
              <a:solidFill>
                <a:srgbClr val="000000"/>
              </a:solidFill>
            </a:endParaRPr>
          </a:p>
        </p:txBody>
      </p:sp>
      <p:pic>
        <p:nvPicPr>
          <p:cNvPr id="1030" name="Picture 15" descr="LogoTeleng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9663" y="228600"/>
            <a:ext cx="19796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7" descr="PayoffTelengy"/>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54800" y="6527800"/>
            <a:ext cx="15113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02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rtl="0" eaLnBrk="0" fontAlgn="base" hangingPunct="0">
        <a:lnSpc>
          <a:spcPts val="3200"/>
        </a:lnSpc>
        <a:spcBef>
          <a:spcPct val="0"/>
        </a:spcBef>
        <a:spcAft>
          <a:spcPct val="0"/>
        </a:spcAft>
        <a:defRPr sz="2400" b="1">
          <a:solidFill>
            <a:schemeClr val="tx2"/>
          </a:solidFill>
          <a:latin typeface="+mj-lt"/>
          <a:ea typeface="+mj-ea"/>
          <a:cs typeface="ＭＳ Ｐゴシック" charset="0"/>
        </a:defRPr>
      </a:lvl1pPr>
      <a:lvl2pPr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cs typeface="ＭＳ Ｐゴシック" charset="0"/>
        </a:defRPr>
      </a:lvl2pPr>
      <a:lvl3pPr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cs typeface="ＭＳ Ｐゴシック" charset="0"/>
        </a:defRPr>
      </a:lvl3pPr>
      <a:lvl4pPr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cs typeface="ＭＳ Ｐゴシック" charset="0"/>
        </a:defRPr>
      </a:lvl4pPr>
      <a:lvl5pPr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cs typeface="ＭＳ Ｐゴシック" charset="0"/>
        </a:defRPr>
      </a:lvl5pPr>
      <a:lvl6pPr marL="457200"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defRPr>
      </a:lvl6pPr>
      <a:lvl7pPr marL="914400"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defRPr>
      </a:lvl7pPr>
      <a:lvl8pPr marL="1371600"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defRPr>
      </a:lvl8pPr>
      <a:lvl9pPr marL="1828800"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defRPr>
      </a:lvl9pPr>
    </p:titleStyle>
    <p:bodyStyle>
      <a:lvl1pPr marL="342900" indent="-342900" algn="l" rtl="0" eaLnBrk="0" fontAlgn="base" hangingPunct="0">
        <a:lnSpc>
          <a:spcPts val="2400"/>
        </a:lnSpc>
        <a:spcBef>
          <a:spcPct val="0"/>
        </a:spcBef>
        <a:spcAft>
          <a:spcPct val="0"/>
        </a:spcAft>
        <a:tabLst>
          <a:tab pos="190500" algn="l"/>
          <a:tab pos="381000" algn="l"/>
        </a:tabLst>
        <a:defRPr>
          <a:solidFill>
            <a:schemeClr val="tx1"/>
          </a:solidFill>
          <a:latin typeface="+mn-lt"/>
          <a:ea typeface="+mn-ea"/>
          <a:cs typeface="ＭＳ Ｐゴシック" charset="0"/>
        </a:defRPr>
      </a:lvl1pPr>
      <a:lvl2pPr marL="190500" indent="266700" algn="l" rtl="0" eaLnBrk="0" fontAlgn="base" hangingPunct="0">
        <a:lnSpc>
          <a:spcPts val="2400"/>
        </a:lnSpc>
        <a:spcBef>
          <a:spcPct val="0"/>
        </a:spcBef>
        <a:spcAft>
          <a:spcPct val="0"/>
        </a:spcAft>
        <a:tabLst>
          <a:tab pos="190500" algn="l"/>
          <a:tab pos="381000" algn="l"/>
        </a:tabLst>
        <a:defRPr>
          <a:solidFill>
            <a:schemeClr val="tx1"/>
          </a:solidFill>
          <a:latin typeface="+mn-lt"/>
          <a:ea typeface="+mn-ea"/>
        </a:defRPr>
      </a:lvl2pPr>
      <a:lvl3pPr marL="2036763" indent="-228600" algn="l" rtl="0" eaLnBrk="0" fontAlgn="base" hangingPunct="0">
        <a:lnSpc>
          <a:spcPts val="2400"/>
        </a:lnSpc>
        <a:spcBef>
          <a:spcPct val="0"/>
        </a:spcBef>
        <a:spcAft>
          <a:spcPct val="0"/>
        </a:spcAft>
        <a:buChar char="•"/>
        <a:tabLst>
          <a:tab pos="190500" algn="l"/>
          <a:tab pos="381000" algn="l"/>
        </a:tabLst>
        <a:defRPr>
          <a:solidFill>
            <a:schemeClr val="tx1"/>
          </a:solidFill>
          <a:latin typeface="+mn-lt"/>
          <a:ea typeface="+mn-ea"/>
        </a:defRPr>
      </a:lvl3pPr>
      <a:lvl4pPr marL="2455863" indent="-228600" algn="l" rtl="0" eaLnBrk="0" fontAlgn="base" hangingPunct="0">
        <a:lnSpc>
          <a:spcPts val="2400"/>
        </a:lnSpc>
        <a:spcBef>
          <a:spcPct val="0"/>
        </a:spcBef>
        <a:spcAft>
          <a:spcPct val="0"/>
        </a:spcAft>
        <a:buChar char="–"/>
        <a:tabLst>
          <a:tab pos="190500" algn="l"/>
          <a:tab pos="381000" algn="l"/>
        </a:tabLst>
        <a:defRPr>
          <a:solidFill>
            <a:schemeClr val="tx1"/>
          </a:solidFill>
          <a:latin typeface="+mn-lt"/>
          <a:ea typeface="+mn-ea"/>
        </a:defRPr>
      </a:lvl4pPr>
      <a:lvl5pPr marL="2954338" indent="-307975" algn="l" rtl="0" eaLnBrk="0" fontAlgn="base" hangingPunct="0">
        <a:lnSpc>
          <a:spcPts val="2400"/>
        </a:lnSpc>
        <a:spcBef>
          <a:spcPct val="0"/>
        </a:spcBef>
        <a:spcAft>
          <a:spcPct val="0"/>
        </a:spcAft>
        <a:buChar char="»"/>
        <a:tabLst>
          <a:tab pos="190500" algn="l"/>
          <a:tab pos="381000" algn="l"/>
        </a:tabLst>
        <a:defRPr>
          <a:solidFill>
            <a:schemeClr val="tx1"/>
          </a:solidFill>
          <a:latin typeface="+mn-lt"/>
          <a:ea typeface="+mn-ea"/>
        </a:defRPr>
      </a:lvl5pPr>
      <a:lvl6pPr marL="3411538" indent="-307975" algn="l" rtl="0" eaLnBrk="0" fontAlgn="base" hangingPunct="0">
        <a:lnSpc>
          <a:spcPts val="2400"/>
        </a:lnSpc>
        <a:spcBef>
          <a:spcPct val="0"/>
        </a:spcBef>
        <a:spcAft>
          <a:spcPct val="0"/>
        </a:spcAft>
        <a:buChar char="»"/>
        <a:tabLst>
          <a:tab pos="190500" algn="l"/>
          <a:tab pos="381000" algn="l"/>
        </a:tabLst>
        <a:defRPr>
          <a:solidFill>
            <a:schemeClr val="tx1"/>
          </a:solidFill>
          <a:latin typeface="+mn-lt"/>
          <a:ea typeface="+mn-ea"/>
        </a:defRPr>
      </a:lvl6pPr>
      <a:lvl7pPr marL="3868738" indent="-307975" algn="l" rtl="0" eaLnBrk="0" fontAlgn="base" hangingPunct="0">
        <a:lnSpc>
          <a:spcPts val="2400"/>
        </a:lnSpc>
        <a:spcBef>
          <a:spcPct val="0"/>
        </a:spcBef>
        <a:spcAft>
          <a:spcPct val="0"/>
        </a:spcAft>
        <a:buChar char="»"/>
        <a:tabLst>
          <a:tab pos="190500" algn="l"/>
          <a:tab pos="381000" algn="l"/>
        </a:tabLst>
        <a:defRPr>
          <a:solidFill>
            <a:schemeClr val="tx1"/>
          </a:solidFill>
          <a:latin typeface="+mn-lt"/>
          <a:ea typeface="+mn-ea"/>
        </a:defRPr>
      </a:lvl7pPr>
      <a:lvl8pPr marL="4325938" indent="-307975" algn="l" rtl="0" eaLnBrk="0" fontAlgn="base" hangingPunct="0">
        <a:lnSpc>
          <a:spcPts val="2400"/>
        </a:lnSpc>
        <a:spcBef>
          <a:spcPct val="0"/>
        </a:spcBef>
        <a:spcAft>
          <a:spcPct val="0"/>
        </a:spcAft>
        <a:buChar char="»"/>
        <a:tabLst>
          <a:tab pos="190500" algn="l"/>
          <a:tab pos="381000" algn="l"/>
        </a:tabLst>
        <a:defRPr>
          <a:solidFill>
            <a:schemeClr val="tx1"/>
          </a:solidFill>
          <a:latin typeface="+mn-lt"/>
          <a:ea typeface="+mn-ea"/>
        </a:defRPr>
      </a:lvl8pPr>
      <a:lvl9pPr marL="4783138" indent="-307975" algn="l" rtl="0" eaLnBrk="0" fontAlgn="base" hangingPunct="0">
        <a:lnSpc>
          <a:spcPts val="2400"/>
        </a:lnSpc>
        <a:spcBef>
          <a:spcPct val="0"/>
        </a:spcBef>
        <a:spcAft>
          <a:spcPct val="0"/>
        </a:spcAft>
        <a:buChar char="»"/>
        <a:tabLst>
          <a:tab pos="190500" algn="l"/>
          <a:tab pos="381000" algn="l"/>
        </a:tabLst>
        <a:defRPr>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4.jpe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4.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ChangeArrowheads="1"/>
          </p:cNvSpPr>
          <p:nvPr/>
        </p:nvSpPr>
        <p:spPr bwMode="auto">
          <a:xfrm>
            <a:off x="0" y="6426200"/>
            <a:ext cx="6478588" cy="431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nl-NL" sz="2400" b="0">
              <a:solidFill>
                <a:schemeClr val="tx1"/>
              </a:solidFill>
            </a:endParaRPr>
          </a:p>
        </p:txBody>
      </p:sp>
      <p:pic>
        <p:nvPicPr>
          <p:cNvPr id="26626" name="Afbeelding 5" descr="TEL_Luchtfot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0213"/>
            <a:ext cx="9144000"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descr="LogoTelen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663" y="228600"/>
            <a:ext cx="19796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
          <p:cNvSpPr>
            <a:spLocks noChangeArrowheads="1"/>
          </p:cNvSpPr>
          <p:nvPr/>
        </p:nvSpPr>
        <p:spPr bwMode="auto">
          <a:xfrm>
            <a:off x="-36512" y="1997366"/>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sz="3200" i="1" dirty="0">
                <a:solidFill>
                  <a:schemeClr val="bg1"/>
                </a:solidFill>
              </a:rPr>
              <a:t>Workshop Leveranciersmanagement</a:t>
            </a:r>
          </a:p>
          <a:p>
            <a:pPr algn="ctr"/>
            <a:r>
              <a:rPr lang="nl-NL" sz="3200" i="1" dirty="0">
                <a:solidFill>
                  <a:schemeClr val="bg1"/>
                </a:solidFill>
              </a:rPr>
              <a:t>en ICT Opdrachtgeverschap</a:t>
            </a:r>
          </a:p>
          <a:p>
            <a:pPr algn="ctr"/>
            <a:endParaRPr lang="nl-NL" sz="3200" i="1" dirty="0">
              <a:solidFill>
                <a:schemeClr val="bg1"/>
              </a:solidFill>
            </a:endParaRPr>
          </a:p>
          <a:p>
            <a:pPr algn="ctr"/>
            <a:r>
              <a:rPr lang="nl-NL" sz="3200" b="1" dirty="0"/>
              <a:t>‘</a:t>
            </a:r>
            <a:r>
              <a:rPr lang="nl-NL" sz="3200" b="1" dirty="0">
                <a:solidFill>
                  <a:schemeClr val="bg1"/>
                </a:solidFill>
                <a:effectLst>
                  <a:outerShdw blurRad="38100" dist="38100" dir="2700000" algn="tl">
                    <a:srgbClr val="000000">
                      <a:alpha val="43137"/>
                    </a:srgbClr>
                  </a:outerShdw>
                </a:effectLst>
              </a:rPr>
              <a:t>Hoe voorkom ik onaangename verrassingen van mijn leverancier?</a:t>
            </a:r>
          </a:p>
          <a:p>
            <a:pPr algn="ctr"/>
            <a:endParaRPr lang="nl-NL" sz="3200" i="1" dirty="0">
              <a:solidFill>
                <a:schemeClr val="bg1"/>
              </a:solidFill>
            </a:endParaRPr>
          </a:p>
        </p:txBody>
      </p:sp>
      <p:pic>
        <p:nvPicPr>
          <p:cNvPr id="7" name="Afbeelding 6"/>
          <p:cNvPicPr/>
          <p:nvPr/>
        </p:nvPicPr>
        <p:blipFill>
          <a:blip r:embed="rId5" cstate="print">
            <a:extLst>
              <a:ext uri="{28A0092B-C50C-407E-A947-70E740481C1C}">
                <a14:useLocalDpi xmlns:a14="http://schemas.microsoft.com/office/drawing/2010/main" val="0"/>
              </a:ext>
            </a:extLst>
          </a:blip>
          <a:stretch>
            <a:fillRect/>
          </a:stretch>
        </p:blipFill>
        <p:spPr>
          <a:xfrm>
            <a:off x="971600" y="6486377"/>
            <a:ext cx="875030" cy="290195"/>
          </a:xfrm>
          <a:prstGeom prst="roundRect">
            <a:avLst/>
          </a:prstGeom>
        </p:spPr>
      </p:pic>
      <p:sp>
        <p:nvSpPr>
          <p:cNvPr id="8" name="Tekstvak 3"/>
          <p:cNvSpPr txBox="1">
            <a:spLocks noChangeArrowheads="1"/>
          </p:cNvSpPr>
          <p:nvPr/>
        </p:nvSpPr>
        <p:spPr bwMode="auto">
          <a:xfrm>
            <a:off x="755576" y="5575841"/>
            <a:ext cx="19543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4400" b="1">
                <a:solidFill>
                  <a:schemeClr val="bg1"/>
                </a:solidFill>
                <a:latin typeface="Arial" pitchFamily="34" charset="0"/>
                <a:ea typeface="ＭＳ Ｐゴシック" pitchFamily="34" charset="-128"/>
              </a:defRPr>
            </a:lvl1pPr>
            <a:lvl2pPr marL="742950" indent="-285750" defTabSz="457200" eaLnBrk="0" hangingPunct="0">
              <a:defRPr sz="4400" b="1">
                <a:solidFill>
                  <a:schemeClr val="bg1"/>
                </a:solidFill>
                <a:latin typeface="Arial" pitchFamily="34" charset="0"/>
                <a:ea typeface="ＭＳ Ｐゴシック" pitchFamily="34" charset="-128"/>
              </a:defRPr>
            </a:lvl2pPr>
            <a:lvl3pPr marL="1143000" indent="-228600" defTabSz="457200" eaLnBrk="0" hangingPunct="0">
              <a:defRPr sz="4400" b="1">
                <a:solidFill>
                  <a:schemeClr val="bg1"/>
                </a:solidFill>
                <a:latin typeface="Arial" pitchFamily="34" charset="0"/>
                <a:ea typeface="ＭＳ Ｐゴシック" pitchFamily="34" charset="-128"/>
              </a:defRPr>
            </a:lvl3pPr>
            <a:lvl4pPr marL="1600200" indent="-228600" defTabSz="457200" eaLnBrk="0" hangingPunct="0">
              <a:defRPr sz="4400" b="1">
                <a:solidFill>
                  <a:schemeClr val="bg1"/>
                </a:solidFill>
                <a:latin typeface="Arial" pitchFamily="34" charset="0"/>
                <a:ea typeface="ＭＳ Ｐゴシック" pitchFamily="34" charset="-128"/>
              </a:defRPr>
            </a:lvl4pPr>
            <a:lvl5pPr marL="2057400" indent="-228600" defTabSz="457200" eaLnBrk="0" hangingPunct="0">
              <a:defRPr sz="4400" b="1">
                <a:solidFill>
                  <a:schemeClr val="bg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4400" b="1">
                <a:solidFill>
                  <a:schemeClr val="bg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4400" b="1">
                <a:solidFill>
                  <a:schemeClr val="bg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4400" b="1">
                <a:solidFill>
                  <a:schemeClr val="bg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4400" b="1">
                <a:solidFill>
                  <a:schemeClr val="bg1"/>
                </a:solidFill>
                <a:latin typeface="Arial" pitchFamily="34" charset="0"/>
                <a:ea typeface="ＭＳ Ｐゴシック" pitchFamily="34" charset="-128"/>
              </a:defRPr>
            </a:lvl9pPr>
          </a:lstStyle>
          <a:p>
            <a:pPr eaLnBrk="1" fontAlgn="base" hangingPunct="1">
              <a:spcBef>
                <a:spcPct val="0"/>
              </a:spcBef>
              <a:spcAft>
                <a:spcPct val="0"/>
              </a:spcAft>
            </a:pPr>
            <a:r>
              <a:rPr lang="nl-NL" sz="1800" b="0" dirty="0">
                <a:solidFill>
                  <a:srgbClr val="FFFFFF"/>
                </a:solidFill>
                <a:latin typeface="Calibri" pitchFamily="34" charset="0"/>
              </a:rPr>
              <a:t>28 november 2016</a:t>
            </a:r>
          </a:p>
          <a:p>
            <a:pPr eaLnBrk="1" fontAlgn="base" hangingPunct="1">
              <a:spcBef>
                <a:spcPct val="0"/>
              </a:spcBef>
              <a:spcAft>
                <a:spcPct val="0"/>
              </a:spcAft>
            </a:pPr>
            <a:endParaRPr lang="nl-NL" sz="1800" b="0" dirty="0">
              <a:solidFill>
                <a:srgbClr val="FFFFFF"/>
              </a:solidFill>
              <a:latin typeface="Calibri" pitchFamily="34" charset="0"/>
            </a:endParaRPr>
          </a:p>
        </p:txBody>
      </p:sp>
    </p:spTree>
    <p:extLst>
      <p:ext uri="{BB962C8B-B14F-4D97-AF65-F5344CB8AC3E}">
        <p14:creationId xmlns:p14="http://schemas.microsoft.com/office/powerpoint/2010/main" val="338298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6.	Welke leverancier heeft de activiteiten van coöperatie </a:t>
            </a:r>
            <a:r>
              <a:rPr lang="nl-NL" dirty="0" err="1"/>
              <a:t>GovUnited</a:t>
            </a:r>
            <a:r>
              <a:rPr lang="nl-NL" dirty="0"/>
              <a:t> voortgezet?</a:t>
            </a:r>
          </a:p>
          <a:p>
            <a:r>
              <a:rPr lang="nl-NL" dirty="0"/>
              <a:t>		Petje op: 	Green </a:t>
            </a:r>
            <a:r>
              <a:rPr lang="nl-NL" dirty="0" err="1"/>
              <a:t>Valley</a:t>
            </a:r>
            <a:endParaRPr lang="nl-NL" dirty="0"/>
          </a:p>
          <a:p>
            <a:r>
              <a:rPr lang="nl-NL" dirty="0"/>
              <a:t>		Petje af: 	Dimpact</a:t>
            </a:r>
          </a:p>
          <a:p>
            <a:endParaRPr lang="nl-NL" dirty="0"/>
          </a:p>
        </p:txBody>
      </p:sp>
    </p:spTree>
    <p:extLst>
      <p:ext uri="{BB962C8B-B14F-4D97-AF65-F5344CB8AC3E}">
        <p14:creationId xmlns:p14="http://schemas.microsoft.com/office/powerpoint/2010/main" val="68182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7.	De BRP (Basisregistratie Personen) is de nieuwe naam voor de nieuwe GBA (Gemeentelijke Bevolkingsadministratie). Welke afkorting werd hier voor gehanteerd van 2003 tot 2013?</a:t>
            </a:r>
          </a:p>
          <a:p>
            <a:r>
              <a:rPr lang="nl-NL" dirty="0"/>
              <a:t>		Petje op: 	</a:t>
            </a:r>
            <a:r>
              <a:rPr lang="nl-NL" dirty="0" err="1"/>
              <a:t>mGBA</a:t>
            </a:r>
            <a:r>
              <a:rPr lang="nl-NL" dirty="0"/>
              <a:t> </a:t>
            </a:r>
          </a:p>
          <a:p>
            <a:r>
              <a:rPr lang="nl-NL" dirty="0"/>
              <a:t>		Petje af: 	GBA-V</a:t>
            </a:r>
          </a:p>
          <a:p>
            <a:endParaRPr lang="nl-NL" dirty="0"/>
          </a:p>
        </p:txBody>
      </p:sp>
    </p:spTree>
    <p:extLst>
      <p:ext uri="{BB962C8B-B14F-4D97-AF65-F5344CB8AC3E}">
        <p14:creationId xmlns:p14="http://schemas.microsoft.com/office/powerpoint/2010/main" val="3645154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8.	Met hoeveel leveranciers heeft KING haar samenwerkingsconvenant ondertekend?</a:t>
            </a:r>
          </a:p>
          <a:p>
            <a:r>
              <a:rPr lang="nl-NL" dirty="0"/>
              <a:t>		Petje op: 	180</a:t>
            </a:r>
          </a:p>
          <a:p>
            <a:r>
              <a:rPr lang="nl-NL" dirty="0"/>
              <a:t>		Petje af: 	140</a:t>
            </a:r>
          </a:p>
          <a:p>
            <a:endParaRPr lang="nl-NL" dirty="0"/>
          </a:p>
        </p:txBody>
      </p:sp>
    </p:spTree>
    <p:extLst>
      <p:ext uri="{BB962C8B-B14F-4D97-AF65-F5344CB8AC3E}">
        <p14:creationId xmlns:p14="http://schemas.microsoft.com/office/powerpoint/2010/main" val="404921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9.	Hoeveel van de 390 gemeenten hebben 9 maanden na invoering van de Wet meldplicht datalekken een </a:t>
            </a:r>
            <a:r>
              <a:rPr lang="nl-NL" dirty="0" err="1"/>
              <a:t>datalek</a:t>
            </a:r>
            <a:r>
              <a:rPr lang="nl-NL" dirty="0"/>
              <a:t> gemeld?</a:t>
            </a:r>
          </a:p>
          <a:p>
            <a:r>
              <a:rPr lang="nl-NL" dirty="0"/>
              <a:t>		Petje op: 	89 </a:t>
            </a:r>
          </a:p>
          <a:p>
            <a:r>
              <a:rPr lang="nl-NL" dirty="0"/>
              <a:t>		Petje af: 	172</a:t>
            </a:r>
          </a:p>
          <a:p>
            <a:endParaRPr lang="nl-NL" dirty="0"/>
          </a:p>
        </p:txBody>
      </p:sp>
    </p:spTree>
    <p:extLst>
      <p:ext uri="{BB962C8B-B14F-4D97-AF65-F5344CB8AC3E}">
        <p14:creationId xmlns:p14="http://schemas.microsoft.com/office/powerpoint/2010/main" val="42828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10.	Welke journalist werd in 2011 bekend door </a:t>
            </a:r>
            <a:r>
              <a:rPr lang="nl-NL" dirty="0" err="1"/>
              <a:t>Lektober</a:t>
            </a:r>
            <a:r>
              <a:rPr lang="nl-NL" dirty="0"/>
              <a:t> waarbij veel gemeentelijke websites door de mand vielen?</a:t>
            </a:r>
          </a:p>
          <a:p>
            <a:r>
              <a:rPr lang="nl-NL" dirty="0"/>
              <a:t>		Petje op: 	Peter Mom</a:t>
            </a:r>
          </a:p>
          <a:p>
            <a:r>
              <a:rPr lang="nl-NL" dirty="0"/>
              <a:t>		Petje af: 	</a:t>
            </a:r>
            <a:r>
              <a:rPr lang="nl-NL" dirty="0" err="1"/>
              <a:t>Brenno</a:t>
            </a:r>
            <a:r>
              <a:rPr lang="nl-NL" dirty="0"/>
              <a:t> de Winter</a:t>
            </a:r>
          </a:p>
          <a:p>
            <a:endParaRPr lang="nl-NL" dirty="0"/>
          </a:p>
        </p:txBody>
      </p:sp>
    </p:spTree>
    <p:extLst>
      <p:ext uri="{BB962C8B-B14F-4D97-AF65-F5344CB8AC3E}">
        <p14:creationId xmlns:p14="http://schemas.microsoft.com/office/powerpoint/2010/main" val="238298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pPr>
              <a:buFont typeface="+mj-lt"/>
              <a:buAutoNum type="arabicPeriod" startAt="11"/>
            </a:pPr>
            <a:r>
              <a:rPr lang="nl-NL" dirty="0"/>
              <a:t>Welk softwareproduct is </a:t>
            </a:r>
            <a:r>
              <a:rPr lang="nl-NL" u="sng" dirty="0"/>
              <a:t>geen</a:t>
            </a:r>
            <a:r>
              <a:rPr lang="nl-NL" dirty="0"/>
              <a:t> open source component (waarmee leveranciers hun gemeentelijk aanbod hebben opgebouwd)?</a:t>
            </a:r>
          </a:p>
          <a:p>
            <a:pPr>
              <a:buAutoNum type="arabicPeriod" startAt="11"/>
            </a:pPr>
            <a:endParaRPr lang="nl-NL" dirty="0"/>
          </a:p>
          <a:p>
            <a:r>
              <a:rPr lang="nl-NL" dirty="0"/>
              <a:t>		Petje op: 	Apache</a:t>
            </a:r>
          </a:p>
          <a:p>
            <a:r>
              <a:rPr lang="nl-NL" dirty="0"/>
              <a:t>		Petje af: 	</a:t>
            </a:r>
            <a:r>
              <a:rPr lang="nl-NL" dirty="0" err="1"/>
              <a:t>Qlik</a:t>
            </a:r>
            <a:endParaRPr lang="nl-NL" dirty="0"/>
          </a:p>
          <a:p>
            <a:endParaRPr lang="nl-NL" dirty="0"/>
          </a:p>
        </p:txBody>
      </p:sp>
    </p:spTree>
    <p:extLst>
      <p:ext uri="{BB962C8B-B14F-4D97-AF65-F5344CB8AC3E}">
        <p14:creationId xmlns:p14="http://schemas.microsoft.com/office/powerpoint/2010/main" val="389151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12.	Van welke huidige softwareleverancier maakt de voormalige softwareleverancier L+T Informatica vandaag de dag deel uit?</a:t>
            </a:r>
          </a:p>
          <a:p>
            <a:r>
              <a:rPr lang="nl-NL" dirty="0"/>
              <a:t>		Petje op: 	PinkRoccade </a:t>
            </a:r>
          </a:p>
          <a:p>
            <a:r>
              <a:rPr lang="nl-NL" dirty="0"/>
              <a:t>		Petje af: 	Centric</a:t>
            </a:r>
          </a:p>
          <a:p>
            <a:endParaRPr lang="nl-NL" dirty="0"/>
          </a:p>
        </p:txBody>
      </p:sp>
    </p:spTree>
    <p:extLst>
      <p:ext uri="{BB962C8B-B14F-4D97-AF65-F5344CB8AC3E}">
        <p14:creationId xmlns:p14="http://schemas.microsoft.com/office/powerpoint/2010/main" val="233561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13.	Wat was de naam van de VNG afdeling die in de jaren ’80 van de vorige eeuw taken verrichtte die vergelijkbaar zijn met de taken van het hedendaagse KING?</a:t>
            </a:r>
          </a:p>
          <a:p>
            <a:r>
              <a:rPr lang="nl-NL" dirty="0"/>
              <a:t>		Petje op: 	Verificatiebureau</a:t>
            </a:r>
          </a:p>
          <a:p>
            <a:r>
              <a:rPr lang="nl-NL" dirty="0"/>
              <a:t>		Petje af: 	IBA</a:t>
            </a:r>
          </a:p>
          <a:p>
            <a:endParaRPr lang="nl-NL" dirty="0"/>
          </a:p>
        </p:txBody>
      </p:sp>
    </p:spTree>
    <p:extLst>
      <p:ext uri="{BB962C8B-B14F-4D97-AF65-F5344CB8AC3E}">
        <p14:creationId xmlns:p14="http://schemas.microsoft.com/office/powerpoint/2010/main" val="4174058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14.	Welke investeerder bezit de aandelen van </a:t>
            </a:r>
            <a:r>
              <a:rPr lang="nl-NL" dirty="0" err="1"/>
              <a:t>Roxit</a:t>
            </a:r>
            <a:r>
              <a:rPr lang="nl-NL" dirty="0"/>
              <a:t> en Green </a:t>
            </a:r>
            <a:r>
              <a:rPr lang="nl-NL" dirty="0" err="1"/>
              <a:t>Valley</a:t>
            </a:r>
            <a:r>
              <a:rPr lang="nl-NL" dirty="0"/>
              <a:t>?</a:t>
            </a:r>
          </a:p>
          <a:p>
            <a:r>
              <a:rPr lang="nl-NL" dirty="0"/>
              <a:t>		Petje op: 	</a:t>
            </a:r>
            <a:r>
              <a:rPr lang="nl-NL" dirty="0" err="1"/>
              <a:t>Constellation</a:t>
            </a:r>
            <a:r>
              <a:rPr lang="nl-NL" dirty="0"/>
              <a:t> Software Inc. (CSI)</a:t>
            </a:r>
          </a:p>
          <a:p>
            <a:r>
              <a:rPr lang="nl-NL" dirty="0"/>
              <a:t>		Petje af: 	</a:t>
            </a:r>
            <a:r>
              <a:rPr lang="nl-NL" dirty="0" err="1"/>
              <a:t>Main</a:t>
            </a:r>
            <a:r>
              <a:rPr lang="nl-NL" dirty="0"/>
              <a:t> </a:t>
            </a:r>
            <a:r>
              <a:rPr lang="nl-NL" dirty="0" err="1"/>
              <a:t>Capital</a:t>
            </a:r>
            <a:r>
              <a:rPr lang="nl-NL" dirty="0"/>
              <a:t>.</a:t>
            </a:r>
          </a:p>
          <a:p>
            <a:endParaRPr lang="nl-NL" dirty="0"/>
          </a:p>
        </p:txBody>
      </p:sp>
    </p:spTree>
    <p:extLst>
      <p:ext uri="{BB962C8B-B14F-4D97-AF65-F5344CB8AC3E}">
        <p14:creationId xmlns:p14="http://schemas.microsoft.com/office/powerpoint/2010/main" val="253882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15.	Welke financiële softwareleverancier is </a:t>
            </a:r>
            <a:r>
              <a:rPr lang="nl-NL" u="sng" dirty="0"/>
              <a:t>niet</a:t>
            </a:r>
            <a:r>
              <a:rPr lang="nl-NL" dirty="0"/>
              <a:t> overgenomen door Unit4?</a:t>
            </a:r>
          </a:p>
          <a:p>
            <a:r>
              <a:rPr lang="nl-NL" dirty="0"/>
              <a:t>		Petje op: 	IBS (</a:t>
            </a:r>
            <a:r>
              <a:rPr lang="nl-NL" dirty="0" err="1"/>
              <a:t>Consist</a:t>
            </a:r>
            <a:r>
              <a:rPr lang="nl-NL" dirty="0"/>
              <a:t>)</a:t>
            </a:r>
          </a:p>
          <a:p>
            <a:r>
              <a:rPr lang="nl-NL" dirty="0"/>
              <a:t>		Petje af: 	</a:t>
            </a:r>
            <a:r>
              <a:rPr lang="nl-NL" dirty="0" err="1"/>
              <a:t>JDEdwards</a:t>
            </a:r>
            <a:endParaRPr lang="nl-NL" dirty="0"/>
          </a:p>
          <a:p>
            <a:endParaRPr lang="nl-NL" dirty="0"/>
          </a:p>
        </p:txBody>
      </p:sp>
    </p:spTree>
    <p:extLst>
      <p:ext uri="{BB962C8B-B14F-4D97-AF65-F5344CB8AC3E}">
        <p14:creationId xmlns:p14="http://schemas.microsoft.com/office/powerpoint/2010/main" val="251255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3" name="Tijdelijke aanduiding voor inhoud 2"/>
          <p:cNvSpPr>
            <a:spLocks noGrp="1"/>
          </p:cNvSpPr>
          <p:nvPr>
            <p:ph idx="1"/>
          </p:nvPr>
        </p:nvSpPr>
        <p:spPr>
          <a:xfrm>
            <a:off x="971550" y="1628800"/>
            <a:ext cx="7197725" cy="4246563"/>
          </a:xfrm>
        </p:spPr>
        <p:txBody>
          <a:bodyPr/>
          <a:lstStyle/>
          <a:p>
            <a:r>
              <a:rPr lang="nl-NL" sz="1600" dirty="0"/>
              <a:t>13:30 - 	14:00	Programma</a:t>
            </a:r>
          </a:p>
          <a:p>
            <a:r>
              <a:rPr lang="nl-NL" sz="1600" dirty="0"/>
              <a:t>					Voorstelrondje				</a:t>
            </a:r>
          </a:p>
          <a:p>
            <a:r>
              <a:rPr lang="nl-NL" sz="1600" dirty="0"/>
              <a:t>					Quiz “de Gijzeling”</a:t>
            </a:r>
          </a:p>
          <a:p>
            <a:r>
              <a:rPr lang="nl-NL" sz="1600" dirty="0"/>
              <a:t>14:00 - 	15:00	</a:t>
            </a:r>
            <a:r>
              <a:rPr lang="nl-NL" sz="1600" b="1" dirty="0"/>
              <a:t>Marktwerking gemeentelijke software</a:t>
            </a:r>
            <a:r>
              <a:rPr lang="nl-NL" sz="1600" dirty="0"/>
              <a:t>	</a:t>
            </a:r>
          </a:p>
          <a:p>
            <a:r>
              <a:rPr lang="nl-NL" sz="1600" dirty="0"/>
              <a:t>					Inleiding</a:t>
            </a:r>
          </a:p>
          <a:p>
            <a:r>
              <a:rPr lang="nl-NL" sz="1600" dirty="0"/>
              <a:t>					Oefening</a:t>
            </a:r>
          </a:p>
          <a:p>
            <a:r>
              <a:rPr lang="nl-NL" sz="1600" dirty="0"/>
              <a:t>					Behandeling</a:t>
            </a:r>
          </a:p>
          <a:p>
            <a:r>
              <a:rPr lang="nl-NL" sz="1600" dirty="0"/>
              <a:t>15:00 -	15:15	Pauze</a:t>
            </a:r>
          </a:p>
          <a:p>
            <a:r>
              <a:rPr lang="nl-NL" sz="1600" dirty="0"/>
              <a:t>15:15 -	16:15	</a:t>
            </a:r>
            <a:r>
              <a:rPr lang="nl-NL" sz="1600" b="1" dirty="0"/>
              <a:t>Overheid in beweging</a:t>
            </a:r>
            <a:r>
              <a:rPr lang="nl-NL" sz="1600" dirty="0"/>
              <a:t>	</a:t>
            </a:r>
          </a:p>
          <a:p>
            <a:r>
              <a:rPr lang="nl-NL" sz="1600" dirty="0"/>
              <a:t>					Inleiding</a:t>
            </a:r>
          </a:p>
          <a:p>
            <a:r>
              <a:rPr lang="nl-NL" sz="1600" dirty="0"/>
              <a:t>					Oefening</a:t>
            </a:r>
          </a:p>
          <a:p>
            <a:r>
              <a:rPr lang="nl-NL" sz="1600" dirty="0"/>
              <a:t>					Behandeling</a:t>
            </a:r>
          </a:p>
          <a:p>
            <a:r>
              <a:rPr lang="nl-NL" sz="1600" dirty="0"/>
              <a:t>16:15 - 	16:30	</a:t>
            </a:r>
            <a:r>
              <a:rPr lang="nl-NL" sz="1600" b="1" dirty="0"/>
              <a:t>Leveringsvoorwaarden</a:t>
            </a:r>
            <a:r>
              <a:rPr lang="nl-NL" sz="1600" dirty="0"/>
              <a:t>			</a:t>
            </a:r>
          </a:p>
          <a:p>
            <a:r>
              <a:rPr lang="nl-NL" sz="1600" dirty="0"/>
              <a:t>16:30 - 	17:00	Evaluatie				</a:t>
            </a:r>
          </a:p>
        </p:txBody>
      </p:sp>
    </p:spTree>
    <p:extLst>
      <p:ext uri="{BB962C8B-B14F-4D97-AF65-F5344CB8AC3E}">
        <p14:creationId xmlns:p14="http://schemas.microsoft.com/office/powerpoint/2010/main" val="2023285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16.	Met welke hardwareleverancier werkte softwareleverancier Kramers in de jaren ’80 samen?</a:t>
            </a:r>
          </a:p>
          <a:p>
            <a:r>
              <a:rPr lang="nl-NL" dirty="0"/>
              <a:t>		Petje op: 	</a:t>
            </a:r>
            <a:r>
              <a:rPr lang="nl-NL" dirty="0" err="1"/>
              <a:t>Kienzle</a:t>
            </a:r>
            <a:endParaRPr lang="nl-NL" dirty="0"/>
          </a:p>
          <a:p>
            <a:r>
              <a:rPr lang="nl-NL" dirty="0"/>
              <a:t>		Petje af: 	Philips</a:t>
            </a:r>
          </a:p>
          <a:p>
            <a:endParaRPr lang="nl-NL" dirty="0"/>
          </a:p>
        </p:txBody>
      </p:sp>
    </p:spTree>
    <p:extLst>
      <p:ext uri="{BB962C8B-B14F-4D97-AF65-F5344CB8AC3E}">
        <p14:creationId xmlns:p14="http://schemas.microsoft.com/office/powerpoint/2010/main" val="137297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pPr>
              <a:buFont typeface="+mj-lt"/>
              <a:buAutoNum type="arabicPeriod" startAt="17"/>
            </a:pPr>
            <a:r>
              <a:rPr lang="nl-NL" dirty="0"/>
              <a:t>Welke regionale gemeentelijke computercentra uit de jaren ’80 zijn (via-via) deel uit gaan maken van het hedendaagse PinkRoccade Local Government?</a:t>
            </a:r>
          </a:p>
          <a:p>
            <a:pPr>
              <a:buAutoNum type="arabicPeriod" startAt="17"/>
            </a:pPr>
            <a:endParaRPr lang="nl-NL" dirty="0"/>
          </a:p>
          <a:p>
            <a:r>
              <a:rPr lang="nl-NL" dirty="0"/>
              <a:t>		Petje op: 	GCEI (Amsterdam), CON (Oost Nederland), CBT (Breda/Tilburg) en GRC (Rotterdam). </a:t>
            </a:r>
          </a:p>
          <a:p>
            <a:endParaRPr lang="nl-NL" dirty="0"/>
          </a:p>
          <a:p>
            <a:r>
              <a:rPr lang="nl-NL" dirty="0"/>
              <a:t>		Petje af: 	CEVAN (Noord Nederland), CCL (Limburg), CVA (Haarlem) en CIOB (Eindhoven/den Bosch).</a:t>
            </a:r>
          </a:p>
          <a:p>
            <a:endParaRPr lang="nl-NL" dirty="0"/>
          </a:p>
        </p:txBody>
      </p:sp>
    </p:spTree>
    <p:extLst>
      <p:ext uri="{BB962C8B-B14F-4D97-AF65-F5344CB8AC3E}">
        <p14:creationId xmlns:p14="http://schemas.microsoft.com/office/powerpoint/2010/main" val="1804930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a:xfrm>
            <a:off x="971550" y="1870075"/>
            <a:ext cx="7560890" cy="4246563"/>
          </a:xfrm>
        </p:spPr>
        <p:txBody>
          <a:bodyPr/>
          <a:lstStyle/>
          <a:p>
            <a:r>
              <a:rPr lang="nl-NL" dirty="0"/>
              <a:t>18.	Welke vorm van geschilbeslechting heeft de volgende kenmerken</a:t>
            </a:r>
            <a:r>
              <a:rPr lang="nl-NL" dirty="0">
                <a:solidFill>
                  <a:srgbClr val="FF0000"/>
                </a:solidFill>
              </a:rPr>
              <a:t>:</a:t>
            </a:r>
            <a:r>
              <a:rPr lang="nl-NL" dirty="0"/>
              <a:t> Vonnis door wijze personen naar billijkheid, vonnis ingeschreven bij de Rechtspraak, geen beroep mogelijk?</a:t>
            </a:r>
          </a:p>
          <a:p>
            <a:endParaRPr lang="nl-NL" dirty="0"/>
          </a:p>
          <a:p>
            <a:r>
              <a:rPr lang="nl-NL" dirty="0"/>
              <a:t>		Petje op: 	Kort geding bij kantonrechter.</a:t>
            </a:r>
          </a:p>
          <a:p>
            <a:r>
              <a:rPr lang="nl-NL" dirty="0"/>
              <a:t>		Petje af: 	Arbitrage bij een onafhankelijk instituut zoals de SGOA.</a:t>
            </a:r>
          </a:p>
          <a:p>
            <a:endParaRPr lang="nl-NL" dirty="0"/>
          </a:p>
        </p:txBody>
      </p:sp>
    </p:spTree>
    <p:extLst>
      <p:ext uri="{BB962C8B-B14F-4D97-AF65-F5344CB8AC3E}">
        <p14:creationId xmlns:p14="http://schemas.microsoft.com/office/powerpoint/2010/main" val="1493121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pPr>
              <a:buFont typeface="+mj-lt"/>
              <a:buAutoNum type="arabicPeriod" startAt="19"/>
            </a:pPr>
            <a:r>
              <a:rPr lang="nl-NL" dirty="0"/>
              <a:t>Wat is de hoogst bekende prijsstijging van Vicrea in percentages uitgedrukt? </a:t>
            </a:r>
          </a:p>
          <a:p>
            <a:pPr>
              <a:buAutoNum type="arabicPeriod" startAt="19"/>
            </a:pPr>
            <a:endParaRPr lang="nl-NL" dirty="0"/>
          </a:p>
          <a:p>
            <a:pPr marL="0" indent="0"/>
            <a:r>
              <a:rPr lang="nl-NL" dirty="0"/>
              <a:t>		(Wie er het dichtst bij zit heeft gewonnen.)</a:t>
            </a:r>
          </a:p>
        </p:txBody>
      </p:sp>
    </p:spTree>
    <p:extLst>
      <p:ext uri="{BB962C8B-B14F-4D97-AF65-F5344CB8AC3E}">
        <p14:creationId xmlns:p14="http://schemas.microsoft.com/office/powerpoint/2010/main" val="1153517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ChangeArrowheads="1"/>
          </p:cNvSpPr>
          <p:nvPr/>
        </p:nvSpPr>
        <p:spPr bwMode="auto">
          <a:xfrm>
            <a:off x="0" y="6426200"/>
            <a:ext cx="6478588" cy="431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nl-NL" sz="2400" b="0">
              <a:solidFill>
                <a:schemeClr val="tx1"/>
              </a:solidFill>
            </a:endParaRPr>
          </a:p>
        </p:txBody>
      </p:sp>
      <p:pic>
        <p:nvPicPr>
          <p:cNvPr id="26626" name="Afbeelding 5" descr="TEL_Luchtfot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0213"/>
            <a:ext cx="9144000"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descr="LogoTelen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663" y="228600"/>
            <a:ext cx="19796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
          <p:cNvSpPr>
            <a:spLocks noChangeArrowheads="1"/>
          </p:cNvSpPr>
          <p:nvPr/>
        </p:nvSpPr>
        <p:spPr bwMode="auto">
          <a:xfrm>
            <a:off x="29679" y="2636912"/>
            <a:ext cx="9144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sz="3200" i="1" dirty="0">
                <a:solidFill>
                  <a:schemeClr val="bg1"/>
                </a:solidFill>
              </a:rPr>
              <a:t>Partner en verbinder van de publieke zaak </a:t>
            </a:r>
          </a:p>
        </p:txBody>
      </p:sp>
      <p:pic>
        <p:nvPicPr>
          <p:cNvPr id="7" name="Afbeelding 6"/>
          <p:cNvPicPr/>
          <p:nvPr/>
        </p:nvPicPr>
        <p:blipFill>
          <a:blip r:embed="rId5" cstate="print">
            <a:extLst>
              <a:ext uri="{28A0092B-C50C-407E-A947-70E740481C1C}">
                <a14:useLocalDpi xmlns:a14="http://schemas.microsoft.com/office/drawing/2010/main" val="0"/>
              </a:ext>
            </a:extLst>
          </a:blip>
          <a:stretch>
            <a:fillRect/>
          </a:stretch>
        </p:blipFill>
        <p:spPr>
          <a:xfrm>
            <a:off x="971600" y="6486377"/>
            <a:ext cx="875030" cy="290195"/>
          </a:xfrm>
          <a:prstGeom prst="roundRect">
            <a:avLst/>
          </a:prstGeom>
        </p:spPr>
      </p:pic>
    </p:spTree>
    <p:extLst>
      <p:ext uri="{BB962C8B-B14F-4D97-AF65-F5344CB8AC3E}">
        <p14:creationId xmlns:p14="http://schemas.microsoft.com/office/powerpoint/2010/main" val="1719030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852936"/>
            <a:ext cx="7772400" cy="1362075"/>
          </a:xfrm>
        </p:spPr>
        <p:txBody>
          <a:bodyPr/>
          <a:lstStyle/>
          <a:p>
            <a:r>
              <a:rPr lang="nl-NL" dirty="0"/>
              <a:t>Marktwerking Gemeentelijke Software</a:t>
            </a:r>
            <a:br>
              <a:rPr lang="nl-NL" dirty="0"/>
            </a:br>
            <a:endParaRPr lang="nl-NL" dirty="0"/>
          </a:p>
        </p:txBody>
      </p:sp>
    </p:spTree>
    <p:extLst>
      <p:ext uri="{BB962C8B-B14F-4D97-AF65-F5344CB8AC3E}">
        <p14:creationId xmlns:p14="http://schemas.microsoft.com/office/powerpoint/2010/main" val="4259555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fbeeldingsresultaat voor salesman contract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620688"/>
            <a:ext cx="4845380" cy="5402184"/>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3913968" y="5445224"/>
            <a:ext cx="1120884" cy="738664"/>
          </a:xfrm>
          <a:prstGeom prst="rect">
            <a:avLst/>
          </a:prstGeom>
          <a:noFill/>
        </p:spPr>
        <p:txBody>
          <a:bodyPr wrap="none" rtlCol="0">
            <a:spAutoFit/>
          </a:bodyPr>
          <a:lstStyle/>
          <a:p>
            <a:pPr algn="ctr"/>
            <a:r>
              <a:rPr lang="nl-NL" sz="2400" dirty="0">
                <a:solidFill>
                  <a:srgbClr val="FF0000"/>
                </a:solidFill>
              </a:rPr>
              <a:t>X</a:t>
            </a:r>
          </a:p>
          <a:p>
            <a:pPr algn="ctr"/>
            <a:r>
              <a:rPr lang="nl-NL" dirty="0" err="1">
                <a:solidFill>
                  <a:schemeClr val="accent1">
                    <a:lumMod val="75000"/>
                  </a:schemeClr>
                </a:solidFill>
                <a:latin typeface="Cooper Black" panose="0208090404030B020404" pitchFamily="18" charset="0"/>
              </a:rPr>
              <a:t>vendors</a:t>
            </a:r>
            <a:endParaRPr lang="nl-NL" dirty="0">
              <a:solidFill>
                <a:schemeClr val="accent1">
                  <a:lumMod val="75000"/>
                </a:schemeClr>
              </a:solidFill>
              <a:latin typeface="Cooper Black" panose="0208090404030B020404" pitchFamily="18" charset="0"/>
            </a:endParaRPr>
          </a:p>
        </p:txBody>
      </p:sp>
    </p:spTree>
    <p:extLst>
      <p:ext uri="{BB962C8B-B14F-4D97-AF65-F5344CB8AC3E}">
        <p14:creationId xmlns:p14="http://schemas.microsoft.com/office/powerpoint/2010/main" val="998873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Bedrijfsmodellen in de softwaremarkt</a:t>
            </a:r>
          </a:p>
        </p:txBody>
      </p:sp>
      <p:sp>
        <p:nvSpPr>
          <p:cNvPr id="5" name="Tijdelijke aanduiding voor inhoud 4"/>
          <p:cNvSpPr>
            <a:spLocks noGrp="1"/>
          </p:cNvSpPr>
          <p:nvPr>
            <p:ph idx="1"/>
          </p:nvPr>
        </p:nvSpPr>
        <p:spPr>
          <a:xfrm>
            <a:off x="971550" y="1844824"/>
            <a:ext cx="7197725" cy="4246563"/>
          </a:xfrm>
        </p:spPr>
        <p:txBody>
          <a:bodyPr/>
          <a:lstStyle/>
          <a:p>
            <a:pPr marL="533400" lvl="1" indent="-342900">
              <a:buFont typeface="+mj-lt"/>
              <a:buAutoNum type="arabicPeriod"/>
            </a:pPr>
            <a:r>
              <a:rPr lang="nl-NL" sz="2400" dirty="0">
                <a:effectLst>
                  <a:outerShdw blurRad="38100" dist="38100" dir="2700000" algn="tl">
                    <a:srgbClr val="000000">
                      <a:alpha val="43137"/>
                    </a:srgbClr>
                  </a:outerShdw>
                </a:effectLst>
              </a:rPr>
              <a:t>Klant specifiek software ontwikkelen (maatwerk)</a:t>
            </a:r>
          </a:p>
          <a:p>
            <a:pPr marL="533400" lvl="1" indent="-342900">
              <a:buFont typeface="+mj-lt"/>
              <a:buAutoNum type="arabicPeriod"/>
            </a:pPr>
            <a:endParaRPr lang="nl-NL" sz="2400" dirty="0"/>
          </a:p>
          <a:p>
            <a:pPr marL="533400" lvl="1" indent="-342900">
              <a:buFont typeface="+mj-lt"/>
              <a:buAutoNum type="arabicPeriod"/>
            </a:pPr>
            <a:r>
              <a:rPr lang="nl-NL" sz="2400" dirty="0">
                <a:effectLst>
                  <a:outerShdw blurRad="38100" dist="38100" dir="2700000" algn="tl">
                    <a:srgbClr val="000000">
                      <a:alpha val="43137"/>
                    </a:srgbClr>
                  </a:outerShdw>
                </a:effectLst>
              </a:rPr>
              <a:t>Hergebruik maatwerk software</a:t>
            </a:r>
          </a:p>
          <a:p>
            <a:pPr marL="533400" lvl="1" indent="-342900">
              <a:buFont typeface="+mj-lt"/>
              <a:buAutoNum type="arabicPeriod"/>
            </a:pPr>
            <a:endParaRPr lang="nl-NL" sz="2400" dirty="0"/>
          </a:p>
          <a:p>
            <a:pPr marL="533400" lvl="1" indent="-342900">
              <a:buFont typeface="+mj-lt"/>
              <a:buAutoNum type="arabicPeriod"/>
            </a:pPr>
            <a:r>
              <a:rPr lang="nl-NL" sz="2400" dirty="0">
                <a:effectLst>
                  <a:outerShdw blurRad="38100" dist="38100" dir="2700000" algn="tl">
                    <a:srgbClr val="000000">
                      <a:alpha val="43137"/>
                    </a:srgbClr>
                  </a:outerShdw>
                </a:effectLst>
              </a:rPr>
              <a:t>Softwarepakketten</a:t>
            </a:r>
          </a:p>
          <a:p>
            <a:pPr marL="647700" lvl="1" indent="-457200">
              <a:buFont typeface="Arial" panose="020B0604020202020204" pitchFamily="34" charset="0"/>
              <a:buChar char="•"/>
            </a:pPr>
            <a:r>
              <a:rPr lang="nl-NL" sz="2400" dirty="0">
                <a:solidFill>
                  <a:schemeClr val="accent5">
                    <a:lumMod val="50000"/>
                  </a:schemeClr>
                </a:solidFill>
              </a:rPr>
              <a:t>On </a:t>
            </a:r>
            <a:r>
              <a:rPr lang="nl-NL" sz="2400" dirty="0" err="1">
                <a:solidFill>
                  <a:schemeClr val="accent5">
                    <a:lumMod val="50000"/>
                  </a:schemeClr>
                </a:solidFill>
              </a:rPr>
              <a:t>premise</a:t>
            </a:r>
            <a:endParaRPr lang="nl-NL" sz="2400" dirty="0">
              <a:solidFill>
                <a:schemeClr val="accent5">
                  <a:lumMod val="50000"/>
                </a:schemeClr>
              </a:solidFill>
            </a:endParaRPr>
          </a:p>
          <a:p>
            <a:pPr marL="647700" lvl="1" indent="-457200">
              <a:buFont typeface="Arial" panose="020B0604020202020204" pitchFamily="34" charset="0"/>
              <a:buChar char="•"/>
            </a:pPr>
            <a:r>
              <a:rPr lang="nl-NL" sz="2400" dirty="0">
                <a:solidFill>
                  <a:schemeClr val="accent5">
                    <a:lumMod val="50000"/>
                  </a:schemeClr>
                </a:solidFill>
              </a:rPr>
              <a:t>In de cloud</a:t>
            </a:r>
          </a:p>
          <a:p>
            <a:pPr marL="533400" lvl="1" indent="-342900">
              <a:buFont typeface="+mj-lt"/>
              <a:buAutoNum type="arabicPeriod"/>
            </a:pPr>
            <a:endParaRPr lang="nl-NL" sz="2400" dirty="0"/>
          </a:p>
          <a:p>
            <a:pPr marL="647700" lvl="1" indent="-457200">
              <a:buFont typeface="+mj-lt"/>
              <a:buAutoNum type="arabicPeriod" startAt="4"/>
            </a:pPr>
            <a:r>
              <a:rPr lang="nl-NL" sz="2400" dirty="0">
                <a:effectLst>
                  <a:outerShdw blurRad="38100" dist="38100" dir="2700000" algn="tl">
                    <a:srgbClr val="000000">
                      <a:alpha val="43137"/>
                    </a:srgbClr>
                  </a:outerShdw>
                </a:effectLst>
              </a:rPr>
              <a:t>Open Source Software</a:t>
            </a:r>
          </a:p>
          <a:p>
            <a:pPr marL="647700" lvl="1" indent="-457200">
              <a:buFont typeface="Arial" panose="020B0604020202020204" pitchFamily="34" charset="0"/>
              <a:buChar char="•"/>
            </a:pPr>
            <a:r>
              <a:rPr lang="nl-NL" sz="2400" dirty="0">
                <a:solidFill>
                  <a:schemeClr val="accent5">
                    <a:lumMod val="50000"/>
                  </a:schemeClr>
                </a:solidFill>
              </a:rPr>
              <a:t>Beschikbaar stellen</a:t>
            </a:r>
          </a:p>
          <a:p>
            <a:pPr marL="647700" lvl="1" indent="-457200">
              <a:buFont typeface="Arial" panose="020B0604020202020204" pitchFamily="34" charset="0"/>
              <a:buChar char="•"/>
            </a:pPr>
            <a:r>
              <a:rPr lang="nl-NL" sz="2400" dirty="0">
                <a:solidFill>
                  <a:schemeClr val="accent5">
                    <a:lumMod val="50000"/>
                  </a:schemeClr>
                </a:solidFill>
              </a:rPr>
              <a:t>Community development</a:t>
            </a:r>
          </a:p>
          <a:p>
            <a:pPr marL="647700" lvl="1" indent="-457200">
              <a:buFont typeface="Arial" panose="020B0604020202020204" pitchFamily="34" charset="0"/>
              <a:buChar char="•"/>
            </a:pPr>
            <a:r>
              <a:rPr lang="nl-NL" sz="2400" dirty="0">
                <a:solidFill>
                  <a:schemeClr val="accent5">
                    <a:lumMod val="50000"/>
                  </a:schemeClr>
                </a:solidFill>
              </a:rPr>
              <a:t>OSS service providers</a:t>
            </a:r>
          </a:p>
          <a:p>
            <a:endParaRPr lang="nl-NL" sz="2400" dirty="0"/>
          </a:p>
        </p:txBody>
      </p:sp>
      <p:pic>
        <p:nvPicPr>
          <p:cNvPr id="6" name="Afbeelding 5"/>
          <p:cNvPicPr>
            <a:picLocks noChangeAspect="1"/>
          </p:cNvPicPr>
          <p:nvPr/>
        </p:nvPicPr>
        <p:blipFill>
          <a:blip r:embed="rId2"/>
          <a:stretch>
            <a:fillRect/>
          </a:stretch>
        </p:blipFill>
        <p:spPr>
          <a:xfrm>
            <a:off x="5436096" y="3170412"/>
            <a:ext cx="3417268" cy="3137818"/>
          </a:xfrm>
          <a:prstGeom prst="rect">
            <a:avLst/>
          </a:prstGeom>
        </p:spPr>
      </p:pic>
    </p:spTree>
    <p:extLst>
      <p:ext uri="{BB962C8B-B14F-4D97-AF65-F5344CB8AC3E}">
        <p14:creationId xmlns:p14="http://schemas.microsoft.com/office/powerpoint/2010/main" val="11717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business model van een ICT dienstverlener en een pakketleverancier</a:t>
            </a:r>
          </a:p>
        </p:txBody>
      </p:sp>
      <p:sp>
        <p:nvSpPr>
          <p:cNvPr id="3" name="Tijdelijke aanduiding voor inhoud 2"/>
          <p:cNvSpPr>
            <a:spLocks noGrp="1"/>
          </p:cNvSpPr>
          <p:nvPr>
            <p:ph sz="half" idx="1"/>
          </p:nvPr>
        </p:nvSpPr>
        <p:spPr/>
        <p:txBody>
          <a:bodyPr/>
          <a:lstStyle/>
          <a:p>
            <a:pPr lvl="1" indent="0"/>
            <a:r>
              <a:rPr lang="nl-NL" b="1" u="sng" dirty="0"/>
              <a:t>ICT dienstverlener</a:t>
            </a:r>
          </a:p>
          <a:p>
            <a:pPr lvl="1" indent="0"/>
            <a:endParaRPr lang="nl-NL" b="1" u="sng" dirty="0"/>
          </a:p>
          <a:p>
            <a:pPr marL="533400" lvl="1" indent="-342900">
              <a:buFont typeface="+mj-lt"/>
              <a:buAutoNum type="arabicPeriod"/>
            </a:pPr>
            <a:r>
              <a:rPr lang="nl-NL" dirty="0"/>
              <a:t>Marketing (incl. prijsvorming)</a:t>
            </a:r>
          </a:p>
          <a:p>
            <a:pPr marL="533400" lvl="1" indent="-342900">
              <a:buFont typeface="+mj-lt"/>
              <a:buAutoNum type="arabicPeriod"/>
            </a:pPr>
            <a:r>
              <a:rPr lang="nl-NL" dirty="0"/>
              <a:t>Verkoop</a:t>
            </a:r>
          </a:p>
          <a:p>
            <a:pPr marL="533400" lvl="1" indent="-342900">
              <a:buFont typeface="+mj-lt"/>
              <a:buAutoNum type="arabicPeriod"/>
            </a:pPr>
            <a:r>
              <a:rPr lang="nl-NL" dirty="0"/>
              <a:t>Uitvoeren (advies)diensten / </a:t>
            </a:r>
            <a:r>
              <a:rPr lang="nl-NL" dirty="0">
                <a:solidFill>
                  <a:schemeClr val="accent1"/>
                </a:solidFill>
              </a:rPr>
              <a:t>bouwen maatwerk software</a:t>
            </a:r>
          </a:p>
          <a:p>
            <a:pPr marL="533400" lvl="1" indent="-342900">
              <a:buFont typeface="+mj-lt"/>
              <a:buAutoNum type="arabicPeriod"/>
            </a:pPr>
            <a:r>
              <a:rPr lang="nl-NL" dirty="0">
                <a:solidFill>
                  <a:schemeClr val="accent5">
                    <a:lumMod val="75000"/>
                  </a:schemeClr>
                </a:solidFill>
              </a:rPr>
              <a:t>Aanpassen maatwerk</a:t>
            </a:r>
          </a:p>
          <a:p>
            <a:endParaRPr lang="nl-NL" dirty="0"/>
          </a:p>
        </p:txBody>
      </p:sp>
      <p:sp>
        <p:nvSpPr>
          <p:cNvPr id="4" name="Tijdelijke aanduiding voor inhoud 3"/>
          <p:cNvSpPr>
            <a:spLocks noGrp="1"/>
          </p:cNvSpPr>
          <p:nvPr>
            <p:ph sz="half" idx="2"/>
          </p:nvPr>
        </p:nvSpPr>
        <p:spPr>
          <a:xfrm>
            <a:off x="4646612" y="1870075"/>
            <a:ext cx="3669803" cy="4246563"/>
          </a:xfrm>
        </p:spPr>
        <p:txBody>
          <a:bodyPr/>
          <a:lstStyle/>
          <a:p>
            <a:pPr lvl="1" indent="0"/>
            <a:r>
              <a:rPr lang="nl-NL" b="1" u="sng" dirty="0"/>
              <a:t>Pakketleverancier</a:t>
            </a:r>
          </a:p>
          <a:p>
            <a:pPr lvl="1" indent="0"/>
            <a:endParaRPr lang="nl-NL" dirty="0"/>
          </a:p>
          <a:p>
            <a:pPr marL="533400" lvl="1" indent="-342900">
              <a:buFont typeface="+mj-lt"/>
              <a:buAutoNum type="arabicPeriod"/>
            </a:pPr>
            <a:r>
              <a:rPr lang="nl-NL" dirty="0"/>
              <a:t>Ontwikkeling</a:t>
            </a:r>
          </a:p>
          <a:p>
            <a:pPr marL="533400" lvl="1" indent="-342900">
              <a:buFont typeface="+mj-lt"/>
              <a:buAutoNum type="arabicPeriod"/>
            </a:pPr>
            <a:r>
              <a:rPr lang="nl-NL" dirty="0"/>
              <a:t>Marketing (incl. prijsvorming)</a:t>
            </a:r>
          </a:p>
          <a:p>
            <a:pPr marL="533400" lvl="1" indent="-342900">
              <a:buFont typeface="+mj-lt"/>
              <a:buAutoNum type="arabicPeriod"/>
            </a:pPr>
            <a:r>
              <a:rPr lang="nl-NL" dirty="0"/>
              <a:t>Verkoop</a:t>
            </a:r>
          </a:p>
          <a:p>
            <a:pPr marL="533400" lvl="1" indent="-342900">
              <a:buFont typeface="+mj-lt"/>
              <a:buAutoNum type="arabicPeriod"/>
            </a:pPr>
            <a:r>
              <a:rPr lang="nl-NL" dirty="0"/>
              <a:t>Implementatiediensten</a:t>
            </a:r>
          </a:p>
          <a:p>
            <a:pPr marL="533400" lvl="1" indent="-342900">
              <a:buFont typeface="+mj-lt"/>
              <a:buAutoNum type="arabicPeriod"/>
            </a:pPr>
            <a:r>
              <a:rPr lang="nl-NL" dirty="0"/>
              <a:t>Beheerdiensten</a:t>
            </a:r>
          </a:p>
          <a:p>
            <a:pPr marL="533400" lvl="1" indent="-342900">
              <a:buFontTx/>
              <a:buChar char="-"/>
            </a:pPr>
            <a:r>
              <a:rPr lang="nl-NL" dirty="0"/>
              <a:t>Helpdesk</a:t>
            </a:r>
          </a:p>
          <a:p>
            <a:pPr marL="533400" lvl="1" indent="-342900">
              <a:buFontTx/>
              <a:buChar char="-"/>
            </a:pPr>
            <a:r>
              <a:rPr lang="nl-NL" dirty="0"/>
              <a:t>Garantie</a:t>
            </a:r>
          </a:p>
          <a:p>
            <a:pPr marL="533400" lvl="1" indent="-342900">
              <a:buFontTx/>
              <a:buChar char="-"/>
            </a:pPr>
            <a:r>
              <a:rPr lang="nl-NL" dirty="0"/>
              <a:t>Nieuwe versies</a:t>
            </a:r>
          </a:p>
          <a:p>
            <a:pPr marL="647700" lvl="1" indent="-457200">
              <a:buFont typeface="+mj-lt"/>
              <a:buAutoNum type="arabicPeriod" startAt="6"/>
            </a:pPr>
            <a:r>
              <a:rPr lang="nl-NL" dirty="0">
                <a:solidFill>
                  <a:schemeClr val="accent5">
                    <a:lumMod val="75000"/>
                  </a:schemeClr>
                </a:solidFill>
              </a:rPr>
              <a:t>Private cloud</a:t>
            </a:r>
          </a:p>
          <a:p>
            <a:endParaRPr lang="nl-NL" dirty="0"/>
          </a:p>
        </p:txBody>
      </p:sp>
    </p:spTree>
    <p:extLst>
      <p:ext uri="{BB962C8B-B14F-4D97-AF65-F5344CB8AC3E}">
        <p14:creationId xmlns:p14="http://schemas.microsoft.com/office/powerpoint/2010/main" val="1554975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852936"/>
            <a:ext cx="7772400" cy="1362075"/>
          </a:xfrm>
        </p:spPr>
        <p:txBody>
          <a:bodyPr/>
          <a:lstStyle/>
          <a:p>
            <a:r>
              <a:rPr lang="nl-NL" dirty="0"/>
              <a:t>Businesscase Gemeentelijk softwarepakket</a:t>
            </a:r>
            <a:br>
              <a:rPr lang="nl-NL" dirty="0"/>
            </a:br>
            <a:endParaRPr lang="nl-NL" dirty="0"/>
          </a:p>
        </p:txBody>
      </p:sp>
    </p:spTree>
    <p:extLst>
      <p:ext uri="{BB962C8B-B14F-4D97-AF65-F5344CB8AC3E}">
        <p14:creationId xmlns:p14="http://schemas.microsoft.com/office/powerpoint/2010/main" val="3240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Even voorstellen</a:t>
            </a:r>
          </a:p>
        </p:txBody>
      </p:sp>
      <p:graphicFrame>
        <p:nvGraphicFramePr>
          <p:cNvPr id="5" name="Tabel 4"/>
          <p:cNvGraphicFramePr>
            <a:graphicFrameLocks noGrp="1"/>
          </p:cNvGraphicFramePr>
          <p:nvPr>
            <p:extLst>
              <p:ext uri="{D42A27DB-BD31-4B8C-83A1-F6EECF244321}">
                <p14:modId xmlns:p14="http://schemas.microsoft.com/office/powerpoint/2010/main" val="1771577766"/>
              </p:ext>
            </p:extLst>
          </p:nvPr>
        </p:nvGraphicFramePr>
        <p:xfrm>
          <a:off x="467544" y="4816351"/>
          <a:ext cx="8568952" cy="1119707"/>
        </p:xfrm>
        <a:graphic>
          <a:graphicData uri="http://schemas.openxmlformats.org/drawingml/2006/table">
            <a:tbl>
              <a:tblPr>
                <a:tableStyleId>{5C22544A-7EE6-4342-B048-85BDC9FD1C3A}</a:tableStyleId>
              </a:tblPr>
              <a:tblGrid>
                <a:gridCol w="2311064">
                  <a:extLst>
                    <a:ext uri="{9D8B030D-6E8A-4147-A177-3AD203B41FA5}">
                      <a16:colId xmlns="" xmlns:a16="http://schemas.microsoft.com/office/drawing/2014/main" val="2258391140"/>
                    </a:ext>
                  </a:extLst>
                </a:gridCol>
                <a:gridCol w="1005466">
                  <a:extLst>
                    <a:ext uri="{9D8B030D-6E8A-4147-A177-3AD203B41FA5}">
                      <a16:colId xmlns="" xmlns:a16="http://schemas.microsoft.com/office/drawing/2014/main" val="4161096403"/>
                    </a:ext>
                  </a:extLst>
                </a:gridCol>
                <a:gridCol w="1215561">
                  <a:extLst>
                    <a:ext uri="{9D8B030D-6E8A-4147-A177-3AD203B41FA5}">
                      <a16:colId xmlns="" xmlns:a16="http://schemas.microsoft.com/office/drawing/2014/main" val="1507370124"/>
                    </a:ext>
                  </a:extLst>
                </a:gridCol>
                <a:gridCol w="4036861">
                  <a:extLst>
                    <a:ext uri="{9D8B030D-6E8A-4147-A177-3AD203B41FA5}">
                      <a16:colId xmlns="" xmlns:a16="http://schemas.microsoft.com/office/drawing/2014/main" val="985192616"/>
                    </a:ext>
                  </a:extLst>
                </a:gridCol>
              </a:tblGrid>
              <a:tr h="292871">
                <a:tc>
                  <a:txBody>
                    <a:bodyPr/>
                    <a:lstStyle/>
                    <a:p>
                      <a:pPr algn="l" fontAlgn="b"/>
                      <a:r>
                        <a:rPr lang="nl-NL" sz="1400" u="none" strike="noStrike" dirty="0">
                          <a:effectLst/>
                        </a:rPr>
                        <a:t>Telengy</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tc>
                  <a:txBody>
                    <a:bodyPr/>
                    <a:lstStyle/>
                    <a:p>
                      <a:pPr algn="l" fontAlgn="b"/>
                      <a:r>
                        <a:rPr lang="nl-NL" sz="1400" u="none" strike="noStrike" dirty="0">
                          <a:effectLst/>
                        </a:rPr>
                        <a:t>Monique</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tc>
                  <a:txBody>
                    <a:bodyPr/>
                    <a:lstStyle/>
                    <a:p>
                      <a:pPr algn="l" fontAlgn="b"/>
                      <a:r>
                        <a:rPr lang="nl-NL" sz="1400" u="none" strike="noStrike" dirty="0" err="1">
                          <a:effectLst/>
                        </a:rPr>
                        <a:t>Verbeeten</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tc>
                  <a:txBody>
                    <a:bodyPr/>
                    <a:lstStyle/>
                    <a:p>
                      <a:pPr algn="l" fontAlgn="b"/>
                      <a:r>
                        <a:rPr lang="nl-NL" sz="1400" u="none" strike="noStrike" dirty="0">
                          <a:effectLst/>
                        </a:rPr>
                        <a:t>Adviseur</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extLst>
                  <a:ext uri="{0D108BD9-81ED-4DB2-BD59-A6C34878D82A}">
                    <a16:rowId xmlns="" xmlns:a16="http://schemas.microsoft.com/office/drawing/2014/main" val="1572356224"/>
                  </a:ext>
                </a:extLst>
              </a:tr>
              <a:tr h="292871">
                <a:tc>
                  <a:txBody>
                    <a:bodyPr/>
                    <a:lstStyle/>
                    <a:p>
                      <a:pPr algn="l" fontAlgn="b"/>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tc>
                  <a:txBody>
                    <a:bodyPr/>
                    <a:lstStyle/>
                    <a:p>
                      <a:pPr algn="l" fontAlgn="b"/>
                      <a:r>
                        <a:rPr lang="nl-NL" sz="1400" u="none" strike="noStrike" dirty="0">
                          <a:effectLst/>
                        </a:rPr>
                        <a:t>Ron</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tc>
                  <a:txBody>
                    <a:bodyPr/>
                    <a:lstStyle/>
                    <a:p>
                      <a:pPr algn="l" fontAlgn="b"/>
                      <a:r>
                        <a:rPr lang="nl-NL" sz="1400" u="none" strike="noStrike" dirty="0">
                          <a:effectLst/>
                        </a:rPr>
                        <a:t>Van Dijck</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tc>
                  <a:txBody>
                    <a:bodyPr/>
                    <a:lstStyle/>
                    <a:p>
                      <a:pPr algn="l" fontAlgn="b"/>
                      <a:r>
                        <a:rPr lang="nl-NL" sz="1400" u="none" strike="noStrike" dirty="0">
                          <a:effectLst/>
                        </a:rPr>
                        <a:t>Adviseur</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extLst>
                  <a:ext uri="{0D108BD9-81ED-4DB2-BD59-A6C34878D82A}">
                    <a16:rowId xmlns="" xmlns:a16="http://schemas.microsoft.com/office/drawing/2014/main" val="3556661112"/>
                  </a:ext>
                </a:extLst>
              </a:tr>
              <a:tr h="314793">
                <a:tc>
                  <a:txBody>
                    <a:bodyPr/>
                    <a:lstStyle/>
                    <a:p>
                      <a:pPr algn="l" fontAlgn="b"/>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tc>
                  <a:txBody>
                    <a:bodyPr/>
                    <a:lstStyle/>
                    <a:p>
                      <a:pPr algn="l" fontAlgn="b"/>
                      <a:r>
                        <a:rPr lang="nl-NL" sz="1400" b="0" i="0" u="none" strike="noStrike" dirty="0">
                          <a:solidFill>
                            <a:schemeClr val="dk1"/>
                          </a:solidFill>
                          <a:effectLst/>
                          <a:latin typeface="+mn-lt"/>
                        </a:rPr>
                        <a:t>Harrie</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tc>
                  <a:txBody>
                    <a:bodyPr/>
                    <a:lstStyle/>
                    <a:p>
                      <a:pPr algn="l" fontAlgn="b"/>
                      <a:r>
                        <a:rPr lang="nl-NL" sz="1400" u="none" strike="noStrike" dirty="0">
                          <a:effectLst/>
                        </a:rPr>
                        <a:t>Gooskens</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tc>
                  <a:txBody>
                    <a:bodyPr/>
                    <a:lstStyle/>
                    <a:p>
                      <a:pPr algn="l" fontAlgn="b"/>
                      <a:r>
                        <a:rPr lang="nl-NL" sz="1400" u="none" strike="noStrike" dirty="0">
                          <a:effectLst/>
                        </a:rPr>
                        <a:t>Adviseur</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extLst>
                  <a:ext uri="{0D108BD9-81ED-4DB2-BD59-A6C34878D82A}">
                    <a16:rowId xmlns="" xmlns:a16="http://schemas.microsoft.com/office/drawing/2014/main" val="2334153656"/>
                  </a:ext>
                </a:extLst>
              </a:tr>
              <a:tr h="219172">
                <a:tc>
                  <a:txBody>
                    <a:bodyPr/>
                    <a:lstStyle/>
                    <a:p>
                      <a:pPr algn="l" fontAlgn="b"/>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tc>
                  <a:txBody>
                    <a:bodyPr/>
                    <a:lstStyle/>
                    <a:p>
                      <a:pPr algn="l" fontAlgn="b"/>
                      <a:r>
                        <a:rPr lang="nl-NL" sz="1400" u="none" strike="noStrike" dirty="0">
                          <a:effectLst/>
                        </a:rPr>
                        <a:t>Marcel</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tc>
                  <a:txBody>
                    <a:bodyPr/>
                    <a:lstStyle/>
                    <a:p>
                      <a:pPr algn="l" fontAlgn="b"/>
                      <a:r>
                        <a:rPr lang="nl-NL" sz="1400" u="none" strike="noStrike" dirty="0">
                          <a:effectLst/>
                        </a:rPr>
                        <a:t>Lemmen</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tc>
                  <a:txBody>
                    <a:bodyPr/>
                    <a:lstStyle/>
                    <a:p>
                      <a:pPr algn="l" fontAlgn="b"/>
                      <a:r>
                        <a:rPr lang="nl-NL" sz="1400" u="none" strike="noStrike" dirty="0">
                          <a:effectLst/>
                        </a:rPr>
                        <a:t>Commercieel Manager</a:t>
                      </a:r>
                      <a:endParaRPr lang="nl-NL" sz="1400" b="0" i="0" u="none" strike="noStrike" dirty="0">
                        <a:solidFill>
                          <a:srgbClr val="000000"/>
                        </a:solidFill>
                        <a:effectLst/>
                        <a:latin typeface="Calibri" panose="020F0502020204030204" pitchFamily="34" charset="0"/>
                      </a:endParaRPr>
                    </a:p>
                  </a:txBody>
                  <a:tcPr marL="5812" marR="5812" marT="5812" marB="0" anchor="b">
                    <a:solidFill>
                      <a:schemeClr val="bg1"/>
                    </a:solidFill>
                  </a:tcPr>
                </a:tc>
                <a:extLst>
                  <a:ext uri="{0D108BD9-81ED-4DB2-BD59-A6C34878D82A}">
                    <a16:rowId xmlns="" xmlns:a16="http://schemas.microsoft.com/office/drawing/2014/main" val="3275720292"/>
                  </a:ext>
                </a:extLst>
              </a:tr>
            </a:tbl>
          </a:graphicData>
        </a:graphic>
      </p:graphicFrame>
      <p:pic>
        <p:nvPicPr>
          <p:cNvPr id="10" name="Tijdelijke aanduiding voor inhoud 9"/>
          <p:cNvPicPr>
            <a:picLocks noGrp="1" noChangeAspect="1"/>
          </p:cNvPicPr>
          <p:nvPr>
            <p:ph idx="1"/>
          </p:nvPr>
        </p:nvPicPr>
        <p:blipFill>
          <a:blip r:embed="rId2"/>
          <a:stretch>
            <a:fillRect/>
          </a:stretch>
        </p:blipFill>
        <p:spPr>
          <a:xfrm>
            <a:off x="395536" y="1664369"/>
            <a:ext cx="8748464" cy="3168352"/>
          </a:xfrm>
          <a:prstGeom prst="rect">
            <a:avLst/>
          </a:prstGeom>
        </p:spPr>
      </p:pic>
    </p:spTree>
    <p:extLst>
      <p:ext uri="{BB962C8B-B14F-4D97-AF65-F5344CB8AC3E}">
        <p14:creationId xmlns:p14="http://schemas.microsoft.com/office/powerpoint/2010/main" val="352565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115616" y="674646"/>
            <a:ext cx="7070840" cy="5634673"/>
          </a:xfrm>
          <a:prstGeom prst="rect">
            <a:avLst/>
          </a:prstGeom>
        </p:spPr>
      </p:pic>
    </p:spTree>
    <p:extLst>
      <p:ext uri="{BB962C8B-B14F-4D97-AF65-F5344CB8AC3E}">
        <p14:creationId xmlns:p14="http://schemas.microsoft.com/office/powerpoint/2010/main" val="2050866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p:cNvSpPr/>
          <p:nvPr/>
        </p:nvSpPr>
        <p:spPr>
          <a:xfrm>
            <a:off x="2477806" y="2917751"/>
            <a:ext cx="6509820" cy="10273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p:nvSpPr>
        <p:spPr>
          <a:xfrm>
            <a:off x="2474132" y="4161122"/>
            <a:ext cx="6509820" cy="996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2466117" y="5373216"/>
            <a:ext cx="6509820" cy="488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2483768" y="1772816"/>
            <a:ext cx="6509820" cy="9180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2"/>
          <a:stretch>
            <a:fillRect/>
          </a:stretch>
        </p:blipFill>
        <p:spPr>
          <a:xfrm>
            <a:off x="2483768" y="1772816"/>
            <a:ext cx="6509820" cy="4112397"/>
          </a:xfrm>
          <a:prstGeom prst="rect">
            <a:avLst/>
          </a:prstGeom>
        </p:spPr>
      </p:pic>
      <p:sp>
        <p:nvSpPr>
          <p:cNvPr id="3" name="Titel 2"/>
          <p:cNvSpPr>
            <a:spLocks noGrp="1"/>
          </p:cNvSpPr>
          <p:nvPr>
            <p:ph type="title"/>
          </p:nvPr>
        </p:nvSpPr>
        <p:spPr/>
        <p:txBody>
          <a:bodyPr/>
          <a:lstStyle/>
          <a:p>
            <a:r>
              <a:rPr lang="nl-NL" dirty="0"/>
              <a:t>Businesscase Scenario 1 – break even</a:t>
            </a:r>
          </a:p>
        </p:txBody>
      </p:sp>
      <p:sp>
        <p:nvSpPr>
          <p:cNvPr id="4" name="Tekstvak 3"/>
          <p:cNvSpPr txBox="1"/>
          <p:nvPr/>
        </p:nvSpPr>
        <p:spPr>
          <a:xfrm>
            <a:off x="332199" y="2367750"/>
            <a:ext cx="1577676" cy="323165"/>
          </a:xfrm>
          <a:prstGeom prst="rect">
            <a:avLst/>
          </a:prstGeom>
          <a:noFill/>
        </p:spPr>
        <p:txBody>
          <a:bodyPr wrap="none" rtlCol="0">
            <a:spAutoFit/>
          </a:bodyPr>
          <a:lstStyle/>
          <a:p>
            <a:r>
              <a:rPr lang="nl-NL" sz="1500" dirty="0"/>
              <a:t>Aantal verkopen</a:t>
            </a:r>
          </a:p>
        </p:txBody>
      </p:sp>
      <p:sp>
        <p:nvSpPr>
          <p:cNvPr id="6" name="Tekstvak 5"/>
          <p:cNvSpPr txBox="1"/>
          <p:nvPr/>
        </p:nvSpPr>
        <p:spPr>
          <a:xfrm>
            <a:off x="332199" y="2843915"/>
            <a:ext cx="2004075" cy="323165"/>
          </a:xfrm>
          <a:prstGeom prst="rect">
            <a:avLst/>
          </a:prstGeom>
          <a:noFill/>
        </p:spPr>
        <p:txBody>
          <a:bodyPr wrap="none" rtlCol="0">
            <a:spAutoFit/>
          </a:bodyPr>
          <a:lstStyle/>
          <a:p>
            <a:r>
              <a:rPr lang="nl-NL" sz="1500" dirty="0"/>
              <a:t>Omzet uit </a:t>
            </a:r>
            <a:r>
              <a:rPr lang="nl-NL" sz="1500" dirty="0" err="1"/>
              <a:t>impl.dagen</a:t>
            </a:r>
            <a:endParaRPr lang="nl-NL" sz="1500" dirty="0"/>
          </a:p>
        </p:txBody>
      </p:sp>
      <p:sp>
        <p:nvSpPr>
          <p:cNvPr id="7" name="Tekstvak 6"/>
          <p:cNvSpPr txBox="1"/>
          <p:nvPr/>
        </p:nvSpPr>
        <p:spPr>
          <a:xfrm>
            <a:off x="332199" y="3110358"/>
            <a:ext cx="2089033" cy="323165"/>
          </a:xfrm>
          <a:prstGeom prst="rect">
            <a:avLst/>
          </a:prstGeom>
          <a:noFill/>
        </p:spPr>
        <p:txBody>
          <a:bodyPr wrap="none" rtlCol="0">
            <a:spAutoFit/>
          </a:bodyPr>
          <a:lstStyle/>
          <a:p>
            <a:r>
              <a:rPr lang="nl-NL" sz="1500" dirty="0"/>
              <a:t>Omzet software nieuw</a:t>
            </a:r>
          </a:p>
        </p:txBody>
      </p:sp>
      <p:sp>
        <p:nvSpPr>
          <p:cNvPr id="8" name="Tekstvak 7"/>
          <p:cNvSpPr txBox="1"/>
          <p:nvPr/>
        </p:nvSpPr>
        <p:spPr>
          <a:xfrm>
            <a:off x="332199" y="3376801"/>
            <a:ext cx="2141933" cy="323165"/>
          </a:xfrm>
          <a:prstGeom prst="rect">
            <a:avLst/>
          </a:prstGeom>
          <a:noFill/>
        </p:spPr>
        <p:txBody>
          <a:bodyPr wrap="none" rtlCol="0">
            <a:spAutoFit/>
          </a:bodyPr>
          <a:lstStyle/>
          <a:p>
            <a:r>
              <a:rPr lang="nl-NL" sz="1500" dirty="0"/>
              <a:t>Omzet software eerder</a:t>
            </a:r>
          </a:p>
        </p:txBody>
      </p:sp>
      <p:sp>
        <p:nvSpPr>
          <p:cNvPr id="9" name="Tekstvak 8"/>
          <p:cNvSpPr txBox="1"/>
          <p:nvPr/>
        </p:nvSpPr>
        <p:spPr>
          <a:xfrm>
            <a:off x="332199" y="3643245"/>
            <a:ext cx="1345368" cy="323165"/>
          </a:xfrm>
          <a:prstGeom prst="rect">
            <a:avLst/>
          </a:prstGeom>
          <a:noFill/>
        </p:spPr>
        <p:txBody>
          <a:bodyPr wrap="none" rtlCol="0">
            <a:spAutoFit/>
          </a:bodyPr>
          <a:lstStyle/>
          <a:p>
            <a:r>
              <a:rPr lang="nl-NL" sz="1500" b="1" dirty="0"/>
              <a:t>Totale omzet</a:t>
            </a:r>
          </a:p>
        </p:txBody>
      </p:sp>
      <p:sp>
        <p:nvSpPr>
          <p:cNvPr id="13" name="Tekstvak 12"/>
          <p:cNvSpPr txBox="1"/>
          <p:nvPr/>
        </p:nvSpPr>
        <p:spPr>
          <a:xfrm>
            <a:off x="332199" y="4087286"/>
            <a:ext cx="1834156" cy="323165"/>
          </a:xfrm>
          <a:prstGeom prst="rect">
            <a:avLst/>
          </a:prstGeom>
          <a:noFill/>
        </p:spPr>
        <p:txBody>
          <a:bodyPr wrap="none" rtlCol="0">
            <a:spAutoFit/>
          </a:bodyPr>
          <a:lstStyle/>
          <a:p>
            <a:r>
              <a:rPr lang="nl-NL" sz="1500" dirty="0"/>
              <a:t>Afschrijvingskosten</a:t>
            </a:r>
          </a:p>
        </p:txBody>
      </p:sp>
      <p:sp>
        <p:nvSpPr>
          <p:cNvPr id="14" name="Tekstvak 13"/>
          <p:cNvSpPr txBox="1"/>
          <p:nvPr/>
        </p:nvSpPr>
        <p:spPr>
          <a:xfrm>
            <a:off x="332199" y="4353729"/>
            <a:ext cx="1609736" cy="323165"/>
          </a:xfrm>
          <a:prstGeom prst="rect">
            <a:avLst/>
          </a:prstGeom>
          <a:noFill/>
        </p:spPr>
        <p:txBody>
          <a:bodyPr wrap="none" rtlCol="0">
            <a:spAutoFit/>
          </a:bodyPr>
          <a:lstStyle/>
          <a:p>
            <a:r>
              <a:rPr lang="nl-NL" sz="1500" dirty="0"/>
              <a:t>Jaarlijkse kosten</a:t>
            </a:r>
          </a:p>
        </p:txBody>
      </p:sp>
      <p:sp>
        <p:nvSpPr>
          <p:cNvPr id="15" name="Tekstvak 14"/>
          <p:cNvSpPr txBox="1"/>
          <p:nvPr/>
        </p:nvSpPr>
        <p:spPr>
          <a:xfrm>
            <a:off x="332199" y="4620172"/>
            <a:ext cx="2133918" cy="323165"/>
          </a:xfrm>
          <a:prstGeom prst="rect">
            <a:avLst/>
          </a:prstGeom>
          <a:noFill/>
        </p:spPr>
        <p:txBody>
          <a:bodyPr wrap="none" rtlCol="0">
            <a:spAutoFit/>
          </a:bodyPr>
          <a:lstStyle/>
          <a:p>
            <a:r>
              <a:rPr lang="nl-NL" sz="1500" dirty="0"/>
              <a:t>Kosten implementaties</a:t>
            </a:r>
          </a:p>
        </p:txBody>
      </p:sp>
      <p:sp>
        <p:nvSpPr>
          <p:cNvPr id="16" name="Tekstvak 15"/>
          <p:cNvSpPr txBox="1"/>
          <p:nvPr/>
        </p:nvSpPr>
        <p:spPr>
          <a:xfrm>
            <a:off x="332199" y="4886616"/>
            <a:ext cx="1409488" cy="323165"/>
          </a:xfrm>
          <a:prstGeom prst="rect">
            <a:avLst/>
          </a:prstGeom>
          <a:noFill/>
        </p:spPr>
        <p:txBody>
          <a:bodyPr wrap="none" rtlCol="0">
            <a:spAutoFit/>
          </a:bodyPr>
          <a:lstStyle/>
          <a:p>
            <a:r>
              <a:rPr lang="nl-NL" sz="1500" b="1" dirty="0"/>
              <a:t>Totale kosten</a:t>
            </a:r>
          </a:p>
        </p:txBody>
      </p:sp>
      <p:sp>
        <p:nvSpPr>
          <p:cNvPr id="17" name="Tekstvak 16"/>
          <p:cNvSpPr txBox="1"/>
          <p:nvPr/>
        </p:nvSpPr>
        <p:spPr>
          <a:xfrm>
            <a:off x="332199" y="5311460"/>
            <a:ext cx="1072730" cy="323165"/>
          </a:xfrm>
          <a:prstGeom prst="rect">
            <a:avLst/>
          </a:prstGeom>
          <a:noFill/>
        </p:spPr>
        <p:txBody>
          <a:bodyPr wrap="none" rtlCol="0">
            <a:spAutoFit/>
          </a:bodyPr>
          <a:lstStyle/>
          <a:p>
            <a:r>
              <a:rPr lang="nl-NL" sz="1500" b="1" dirty="0"/>
              <a:t>Jaarwinst</a:t>
            </a:r>
          </a:p>
        </p:txBody>
      </p:sp>
      <p:sp>
        <p:nvSpPr>
          <p:cNvPr id="18" name="Tekstvak 17"/>
          <p:cNvSpPr txBox="1"/>
          <p:nvPr/>
        </p:nvSpPr>
        <p:spPr>
          <a:xfrm>
            <a:off x="332199" y="5577903"/>
            <a:ext cx="1749197" cy="323165"/>
          </a:xfrm>
          <a:prstGeom prst="rect">
            <a:avLst/>
          </a:prstGeom>
          <a:noFill/>
        </p:spPr>
        <p:txBody>
          <a:bodyPr wrap="none" rtlCol="0">
            <a:spAutoFit/>
          </a:bodyPr>
          <a:lstStyle/>
          <a:p>
            <a:r>
              <a:rPr lang="nl-NL" sz="1500" dirty="0"/>
              <a:t>Cumulatieve winst</a:t>
            </a:r>
          </a:p>
        </p:txBody>
      </p:sp>
    </p:spTree>
    <p:extLst>
      <p:ext uri="{BB962C8B-B14F-4D97-AF65-F5344CB8AC3E}">
        <p14:creationId xmlns:p14="http://schemas.microsoft.com/office/powerpoint/2010/main" val="1564458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p:cNvSpPr/>
          <p:nvPr/>
        </p:nvSpPr>
        <p:spPr>
          <a:xfrm>
            <a:off x="2512634" y="2917751"/>
            <a:ext cx="6509820" cy="10273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p:nvSpPr>
        <p:spPr>
          <a:xfrm>
            <a:off x="2512634" y="4161122"/>
            <a:ext cx="6509820" cy="996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2512634" y="5373216"/>
            <a:ext cx="6509820" cy="488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2512634" y="1772816"/>
            <a:ext cx="6509820" cy="9180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p:cNvSpPr>
            <a:spLocks noGrp="1"/>
          </p:cNvSpPr>
          <p:nvPr>
            <p:ph type="title"/>
          </p:nvPr>
        </p:nvSpPr>
        <p:spPr/>
        <p:txBody>
          <a:bodyPr/>
          <a:lstStyle/>
          <a:p>
            <a:r>
              <a:rPr lang="nl-NL" dirty="0"/>
              <a:t>Businesscase Scenario 2 – 25% minder verkopen</a:t>
            </a:r>
          </a:p>
        </p:txBody>
      </p:sp>
      <p:sp>
        <p:nvSpPr>
          <p:cNvPr id="4" name="Tekstvak 3"/>
          <p:cNvSpPr txBox="1"/>
          <p:nvPr/>
        </p:nvSpPr>
        <p:spPr>
          <a:xfrm>
            <a:off x="332199" y="2367750"/>
            <a:ext cx="1577676" cy="323165"/>
          </a:xfrm>
          <a:prstGeom prst="rect">
            <a:avLst/>
          </a:prstGeom>
          <a:noFill/>
        </p:spPr>
        <p:txBody>
          <a:bodyPr wrap="none" rtlCol="0">
            <a:spAutoFit/>
          </a:bodyPr>
          <a:lstStyle/>
          <a:p>
            <a:r>
              <a:rPr lang="nl-NL" sz="1500" dirty="0"/>
              <a:t>Aantal verkopen</a:t>
            </a:r>
          </a:p>
        </p:txBody>
      </p:sp>
      <p:sp>
        <p:nvSpPr>
          <p:cNvPr id="6" name="Tekstvak 5"/>
          <p:cNvSpPr txBox="1"/>
          <p:nvPr/>
        </p:nvSpPr>
        <p:spPr>
          <a:xfrm>
            <a:off x="332199" y="2843915"/>
            <a:ext cx="2004075" cy="323165"/>
          </a:xfrm>
          <a:prstGeom prst="rect">
            <a:avLst/>
          </a:prstGeom>
          <a:noFill/>
        </p:spPr>
        <p:txBody>
          <a:bodyPr wrap="none" rtlCol="0">
            <a:spAutoFit/>
          </a:bodyPr>
          <a:lstStyle/>
          <a:p>
            <a:r>
              <a:rPr lang="nl-NL" sz="1500" dirty="0"/>
              <a:t>Omzet uit </a:t>
            </a:r>
            <a:r>
              <a:rPr lang="nl-NL" sz="1500" dirty="0" err="1"/>
              <a:t>impl.dagen</a:t>
            </a:r>
            <a:endParaRPr lang="nl-NL" sz="1500" dirty="0"/>
          </a:p>
        </p:txBody>
      </p:sp>
      <p:sp>
        <p:nvSpPr>
          <p:cNvPr id="7" name="Tekstvak 6"/>
          <p:cNvSpPr txBox="1"/>
          <p:nvPr/>
        </p:nvSpPr>
        <p:spPr>
          <a:xfrm>
            <a:off x="332199" y="3110358"/>
            <a:ext cx="2089033" cy="323165"/>
          </a:xfrm>
          <a:prstGeom prst="rect">
            <a:avLst/>
          </a:prstGeom>
          <a:noFill/>
        </p:spPr>
        <p:txBody>
          <a:bodyPr wrap="none" rtlCol="0">
            <a:spAutoFit/>
          </a:bodyPr>
          <a:lstStyle/>
          <a:p>
            <a:r>
              <a:rPr lang="nl-NL" sz="1500" dirty="0"/>
              <a:t>Omzet software nieuw</a:t>
            </a:r>
          </a:p>
        </p:txBody>
      </p:sp>
      <p:sp>
        <p:nvSpPr>
          <p:cNvPr id="8" name="Tekstvak 7"/>
          <p:cNvSpPr txBox="1"/>
          <p:nvPr/>
        </p:nvSpPr>
        <p:spPr>
          <a:xfrm>
            <a:off x="332199" y="3376801"/>
            <a:ext cx="2141933" cy="323165"/>
          </a:xfrm>
          <a:prstGeom prst="rect">
            <a:avLst/>
          </a:prstGeom>
          <a:noFill/>
        </p:spPr>
        <p:txBody>
          <a:bodyPr wrap="none" rtlCol="0">
            <a:spAutoFit/>
          </a:bodyPr>
          <a:lstStyle/>
          <a:p>
            <a:r>
              <a:rPr lang="nl-NL" sz="1500" dirty="0"/>
              <a:t>Omzet software eerder</a:t>
            </a:r>
          </a:p>
        </p:txBody>
      </p:sp>
      <p:sp>
        <p:nvSpPr>
          <p:cNvPr id="9" name="Tekstvak 8"/>
          <p:cNvSpPr txBox="1"/>
          <p:nvPr/>
        </p:nvSpPr>
        <p:spPr>
          <a:xfrm>
            <a:off x="332199" y="3643245"/>
            <a:ext cx="1345368" cy="323165"/>
          </a:xfrm>
          <a:prstGeom prst="rect">
            <a:avLst/>
          </a:prstGeom>
          <a:noFill/>
        </p:spPr>
        <p:txBody>
          <a:bodyPr wrap="none" rtlCol="0">
            <a:spAutoFit/>
          </a:bodyPr>
          <a:lstStyle/>
          <a:p>
            <a:r>
              <a:rPr lang="nl-NL" sz="1500" b="1" dirty="0"/>
              <a:t>Totale omzet</a:t>
            </a:r>
          </a:p>
        </p:txBody>
      </p:sp>
      <p:sp>
        <p:nvSpPr>
          <p:cNvPr id="13" name="Tekstvak 12"/>
          <p:cNvSpPr txBox="1"/>
          <p:nvPr/>
        </p:nvSpPr>
        <p:spPr>
          <a:xfrm>
            <a:off x="332199" y="4087286"/>
            <a:ext cx="1834156" cy="323165"/>
          </a:xfrm>
          <a:prstGeom prst="rect">
            <a:avLst/>
          </a:prstGeom>
          <a:noFill/>
        </p:spPr>
        <p:txBody>
          <a:bodyPr wrap="none" rtlCol="0">
            <a:spAutoFit/>
          </a:bodyPr>
          <a:lstStyle/>
          <a:p>
            <a:r>
              <a:rPr lang="nl-NL" sz="1500" dirty="0"/>
              <a:t>Afschrijvingskosten</a:t>
            </a:r>
          </a:p>
        </p:txBody>
      </p:sp>
      <p:sp>
        <p:nvSpPr>
          <p:cNvPr id="14" name="Tekstvak 13"/>
          <p:cNvSpPr txBox="1"/>
          <p:nvPr/>
        </p:nvSpPr>
        <p:spPr>
          <a:xfrm>
            <a:off x="332199" y="4353729"/>
            <a:ext cx="1609736" cy="323165"/>
          </a:xfrm>
          <a:prstGeom prst="rect">
            <a:avLst/>
          </a:prstGeom>
          <a:noFill/>
        </p:spPr>
        <p:txBody>
          <a:bodyPr wrap="none" rtlCol="0">
            <a:spAutoFit/>
          </a:bodyPr>
          <a:lstStyle/>
          <a:p>
            <a:r>
              <a:rPr lang="nl-NL" sz="1500" dirty="0"/>
              <a:t>Jaarlijkse kosten</a:t>
            </a:r>
          </a:p>
        </p:txBody>
      </p:sp>
      <p:sp>
        <p:nvSpPr>
          <p:cNvPr id="15" name="Tekstvak 14"/>
          <p:cNvSpPr txBox="1"/>
          <p:nvPr/>
        </p:nvSpPr>
        <p:spPr>
          <a:xfrm>
            <a:off x="332199" y="4620172"/>
            <a:ext cx="2133918" cy="323165"/>
          </a:xfrm>
          <a:prstGeom prst="rect">
            <a:avLst/>
          </a:prstGeom>
          <a:noFill/>
        </p:spPr>
        <p:txBody>
          <a:bodyPr wrap="none" rtlCol="0">
            <a:spAutoFit/>
          </a:bodyPr>
          <a:lstStyle/>
          <a:p>
            <a:r>
              <a:rPr lang="nl-NL" sz="1500" dirty="0"/>
              <a:t>Kosten implementaties</a:t>
            </a:r>
          </a:p>
        </p:txBody>
      </p:sp>
      <p:sp>
        <p:nvSpPr>
          <p:cNvPr id="16" name="Tekstvak 15"/>
          <p:cNvSpPr txBox="1"/>
          <p:nvPr/>
        </p:nvSpPr>
        <p:spPr>
          <a:xfrm>
            <a:off x="332199" y="4886616"/>
            <a:ext cx="1409488" cy="323165"/>
          </a:xfrm>
          <a:prstGeom prst="rect">
            <a:avLst/>
          </a:prstGeom>
          <a:noFill/>
        </p:spPr>
        <p:txBody>
          <a:bodyPr wrap="none" rtlCol="0">
            <a:spAutoFit/>
          </a:bodyPr>
          <a:lstStyle/>
          <a:p>
            <a:r>
              <a:rPr lang="nl-NL" sz="1500" b="1" dirty="0"/>
              <a:t>Totale kosten</a:t>
            </a:r>
          </a:p>
        </p:txBody>
      </p:sp>
      <p:sp>
        <p:nvSpPr>
          <p:cNvPr id="17" name="Tekstvak 16"/>
          <p:cNvSpPr txBox="1"/>
          <p:nvPr/>
        </p:nvSpPr>
        <p:spPr>
          <a:xfrm>
            <a:off x="332199" y="5311460"/>
            <a:ext cx="1072730" cy="323165"/>
          </a:xfrm>
          <a:prstGeom prst="rect">
            <a:avLst/>
          </a:prstGeom>
          <a:noFill/>
        </p:spPr>
        <p:txBody>
          <a:bodyPr wrap="none" rtlCol="0">
            <a:spAutoFit/>
          </a:bodyPr>
          <a:lstStyle/>
          <a:p>
            <a:r>
              <a:rPr lang="nl-NL" sz="1500" b="1" dirty="0"/>
              <a:t>Jaarwinst</a:t>
            </a:r>
          </a:p>
        </p:txBody>
      </p:sp>
      <p:sp>
        <p:nvSpPr>
          <p:cNvPr id="18" name="Tekstvak 17"/>
          <p:cNvSpPr txBox="1"/>
          <p:nvPr/>
        </p:nvSpPr>
        <p:spPr>
          <a:xfrm>
            <a:off x="332199" y="5577903"/>
            <a:ext cx="1749197" cy="323165"/>
          </a:xfrm>
          <a:prstGeom prst="rect">
            <a:avLst/>
          </a:prstGeom>
          <a:noFill/>
        </p:spPr>
        <p:txBody>
          <a:bodyPr wrap="none" rtlCol="0">
            <a:spAutoFit/>
          </a:bodyPr>
          <a:lstStyle/>
          <a:p>
            <a:r>
              <a:rPr lang="nl-NL" sz="1500" dirty="0"/>
              <a:t>Cumulatieve winst</a:t>
            </a:r>
          </a:p>
        </p:txBody>
      </p:sp>
      <p:pic>
        <p:nvPicPr>
          <p:cNvPr id="5" name="Afbeelding 4"/>
          <p:cNvPicPr>
            <a:picLocks noChangeAspect="1"/>
          </p:cNvPicPr>
          <p:nvPr/>
        </p:nvPicPr>
        <p:blipFill>
          <a:blip r:embed="rId2"/>
          <a:stretch>
            <a:fillRect/>
          </a:stretch>
        </p:blipFill>
        <p:spPr>
          <a:xfrm>
            <a:off x="2483038" y="1769974"/>
            <a:ext cx="6539416" cy="4131094"/>
          </a:xfrm>
          <a:prstGeom prst="rect">
            <a:avLst/>
          </a:prstGeom>
        </p:spPr>
      </p:pic>
    </p:spTree>
    <p:extLst>
      <p:ext uri="{BB962C8B-B14F-4D97-AF65-F5344CB8AC3E}">
        <p14:creationId xmlns:p14="http://schemas.microsoft.com/office/powerpoint/2010/main" val="2633877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p:cNvSpPr/>
          <p:nvPr/>
        </p:nvSpPr>
        <p:spPr>
          <a:xfrm>
            <a:off x="2477806" y="2917751"/>
            <a:ext cx="6509820" cy="10273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p:nvSpPr>
        <p:spPr>
          <a:xfrm>
            <a:off x="2474132" y="4161122"/>
            <a:ext cx="6509820" cy="996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2466117" y="5373216"/>
            <a:ext cx="6509820" cy="488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2483768" y="1772816"/>
            <a:ext cx="6509820" cy="9180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p:cNvSpPr>
            <a:spLocks noGrp="1"/>
          </p:cNvSpPr>
          <p:nvPr>
            <p:ph type="title"/>
          </p:nvPr>
        </p:nvSpPr>
        <p:spPr/>
        <p:txBody>
          <a:bodyPr/>
          <a:lstStyle/>
          <a:p>
            <a:r>
              <a:rPr lang="nl-NL" dirty="0"/>
              <a:t>Businesscase Scenario 3 – 25% meer verkopen</a:t>
            </a:r>
          </a:p>
        </p:txBody>
      </p:sp>
      <p:sp>
        <p:nvSpPr>
          <p:cNvPr id="4" name="Tekstvak 3"/>
          <p:cNvSpPr txBox="1"/>
          <p:nvPr/>
        </p:nvSpPr>
        <p:spPr>
          <a:xfrm>
            <a:off x="332199" y="2367750"/>
            <a:ext cx="1577676" cy="323165"/>
          </a:xfrm>
          <a:prstGeom prst="rect">
            <a:avLst/>
          </a:prstGeom>
          <a:noFill/>
        </p:spPr>
        <p:txBody>
          <a:bodyPr wrap="none" rtlCol="0">
            <a:spAutoFit/>
          </a:bodyPr>
          <a:lstStyle/>
          <a:p>
            <a:r>
              <a:rPr lang="nl-NL" sz="1500" dirty="0"/>
              <a:t>Aantal verkopen</a:t>
            </a:r>
          </a:p>
        </p:txBody>
      </p:sp>
      <p:sp>
        <p:nvSpPr>
          <p:cNvPr id="6" name="Tekstvak 5"/>
          <p:cNvSpPr txBox="1"/>
          <p:nvPr/>
        </p:nvSpPr>
        <p:spPr>
          <a:xfrm>
            <a:off x="332199" y="2843915"/>
            <a:ext cx="2004075" cy="323165"/>
          </a:xfrm>
          <a:prstGeom prst="rect">
            <a:avLst/>
          </a:prstGeom>
          <a:noFill/>
        </p:spPr>
        <p:txBody>
          <a:bodyPr wrap="none" rtlCol="0">
            <a:spAutoFit/>
          </a:bodyPr>
          <a:lstStyle/>
          <a:p>
            <a:r>
              <a:rPr lang="nl-NL" sz="1500" dirty="0"/>
              <a:t>Omzet uit </a:t>
            </a:r>
            <a:r>
              <a:rPr lang="nl-NL" sz="1500" dirty="0" err="1"/>
              <a:t>impl.dagen</a:t>
            </a:r>
            <a:endParaRPr lang="nl-NL" sz="1500" dirty="0"/>
          </a:p>
        </p:txBody>
      </p:sp>
      <p:sp>
        <p:nvSpPr>
          <p:cNvPr id="7" name="Tekstvak 6"/>
          <p:cNvSpPr txBox="1"/>
          <p:nvPr/>
        </p:nvSpPr>
        <p:spPr>
          <a:xfrm>
            <a:off x="332199" y="3110358"/>
            <a:ext cx="2089033" cy="323165"/>
          </a:xfrm>
          <a:prstGeom prst="rect">
            <a:avLst/>
          </a:prstGeom>
          <a:noFill/>
        </p:spPr>
        <p:txBody>
          <a:bodyPr wrap="none" rtlCol="0">
            <a:spAutoFit/>
          </a:bodyPr>
          <a:lstStyle/>
          <a:p>
            <a:r>
              <a:rPr lang="nl-NL" sz="1500" dirty="0"/>
              <a:t>Omzet software nieuw</a:t>
            </a:r>
          </a:p>
        </p:txBody>
      </p:sp>
      <p:sp>
        <p:nvSpPr>
          <p:cNvPr id="8" name="Tekstvak 7"/>
          <p:cNvSpPr txBox="1"/>
          <p:nvPr/>
        </p:nvSpPr>
        <p:spPr>
          <a:xfrm>
            <a:off x="332199" y="3376801"/>
            <a:ext cx="2141933" cy="323165"/>
          </a:xfrm>
          <a:prstGeom prst="rect">
            <a:avLst/>
          </a:prstGeom>
          <a:noFill/>
        </p:spPr>
        <p:txBody>
          <a:bodyPr wrap="none" rtlCol="0">
            <a:spAutoFit/>
          </a:bodyPr>
          <a:lstStyle/>
          <a:p>
            <a:r>
              <a:rPr lang="nl-NL" sz="1500" dirty="0"/>
              <a:t>Omzet software eerder</a:t>
            </a:r>
          </a:p>
        </p:txBody>
      </p:sp>
      <p:sp>
        <p:nvSpPr>
          <p:cNvPr id="9" name="Tekstvak 8"/>
          <p:cNvSpPr txBox="1"/>
          <p:nvPr/>
        </p:nvSpPr>
        <p:spPr>
          <a:xfrm>
            <a:off x="332199" y="3643245"/>
            <a:ext cx="1345368" cy="323165"/>
          </a:xfrm>
          <a:prstGeom prst="rect">
            <a:avLst/>
          </a:prstGeom>
          <a:noFill/>
        </p:spPr>
        <p:txBody>
          <a:bodyPr wrap="none" rtlCol="0">
            <a:spAutoFit/>
          </a:bodyPr>
          <a:lstStyle/>
          <a:p>
            <a:r>
              <a:rPr lang="nl-NL" sz="1500" b="1" dirty="0"/>
              <a:t>Totale omzet</a:t>
            </a:r>
          </a:p>
        </p:txBody>
      </p:sp>
      <p:sp>
        <p:nvSpPr>
          <p:cNvPr id="13" name="Tekstvak 12"/>
          <p:cNvSpPr txBox="1"/>
          <p:nvPr/>
        </p:nvSpPr>
        <p:spPr>
          <a:xfrm>
            <a:off x="332199" y="4087286"/>
            <a:ext cx="1834156" cy="323165"/>
          </a:xfrm>
          <a:prstGeom prst="rect">
            <a:avLst/>
          </a:prstGeom>
          <a:noFill/>
        </p:spPr>
        <p:txBody>
          <a:bodyPr wrap="none" rtlCol="0">
            <a:spAutoFit/>
          </a:bodyPr>
          <a:lstStyle/>
          <a:p>
            <a:r>
              <a:rPr lang="nl-NL" sz="1500" dirty="0"/>
              <a:t>Afschrijvingskosten</a:t>
            </a:r>
          </a:p>
        </p:txBody>
      </p:sp>
      <p:sp>
        <p:nvSpPr>
          <p:cNvPr id="14" name="Tekstvak 13"/>
          <p:cNvSpPr txBox="1"/>
          <p:nvPr/>
        </p:nvSpPr>
        <p:spPr>
          <a:xfrm>
            <a:off x="332199" y="4353729"/>
            <a:ext cx="1609736" cy="323165"/>
          </a:xfrm>
          <a:prstGeom prst="rect">
            <a:avLst/>
          </a:prstGeom>
          <a:noFill/>
        </p:spPr>
        <p:txBody>
          <a:bodyPr wrap="none" rtlCol="0">
            <a:spAutoFit/>
          </a:bodyPr>
          <a:lstStyle/>
          <a:p>
            <a:r>
              <a:rPr lang="nl-NL" sz="1500" dirty="0"/>
              <a:t>Jaarlijkse kosten</a:t>
            </a:r>
          </a:p>
        </p:txBody>
      </p:sp>
      <p:sp>
        <p:nvSpPr>
          <p:cNvPr id="15" name="Tekstvak 14"/>
          <p:cNvSpPr txBox="1"/>
          <p:nvPr/>
        </p:nvSpPr>
        <p:spPr>
          <a:xfrm>
            <a:off x="332199" y="4620172"/>
            <a:ext cx="2133918" cy="323165"/>
          </a:xfrm>
          <a:prstGeom prst="rect">
            <a:avLst/>
          </a:prstGeom>
          <a:noFill/>
        </p:spPr>
        <p:txBody>
          <a:bodyPr wrap="none" rtlCol="0">
            <a:spAutoFit/>
          </a:bodyPr>
          <a:lstStyle/>
          <a:p>
            <a:r>
              <a:rPr lang="nl-NL" sz="1500" dirty="0"/>
              <a:t>Kosten implementaties</a:t>
            </a:r>
          </a:p>
        </p:txBody>
      </p:sp>
      <p:sp>
        <p:nvSpPr>
          <p:cNvPr id="16" name="Tekstvak 15"/>
          <p:cNvSpPr txBox="1"/>
          <p:nvPr/>
        </p:nvSpPr>
        <p:spPr>
          <a:xfrm>
            <a:off x="332199" y="4886616"/>
            <a:ext cx="1409488" cy="323165"/>
          </a:xfrm>
          <a:prstGeom prst="rect">
            <a:avLst/>
          </a:prstGeom>
          <a:noFill/>
        </p:spPr>
        <p:txBody>
          <a:bodyPr wrap="none" rtlCol="0">
            <a:spAutoFit/>
          </a:bodyPr>
          <a:lstStyle/>
          <a:p>
            <a:r>
              <a:rPr lang="nl-NL" sz="1500" b="1" dirty="0"/>
              <a:t>Totale kosten</a:t>
            </a:r>
          </a:p>
        </p:txBody>
      </p:sp>
      <p:sp>
        <p:nvSpPr>
          <p:cNvPr id="17" name="Tekstvak 16"/>
          <p:cNvSpPr txBox="1"/>
          <p:nvPr/>
        </p:nvSpPr>
        <p:spPr>
          <a:xfrm>
            <a:off x="332199" y="5311460"/>
            <a:ext cx="1072730" cy="323165"/>
          </a:xfrm>
          <a:prstGeom prst="rect">
            <a:avLst/>
          </a:prstGeom>
          <a:noFill/>
        </p:spPr>
        <p:txBody>
          <a:bodyPr wrap="none" rtlCol="0">
            <a:spAutoFit/>
          </a:bodyPr>
          <a:lstStyle/>
          <a:p>
            <a:r>
              <a:rPr lang="nl-NL" sz="1500" b="1" dirty="0"/>
              <a:t>Jaarwinst</a:t>
            </a:r>
          </a:p>
        </p:txBody>
      </p:sp>
      <p:sp>
        <p:nvSpPr>
          <p:cNvPr id="18" name="Tekstvak 17"/>
          <p:cNvSpPr txBox="1"/>
          <p:nvPr/>
        </p:nvSpPr>
        <p:spPr>
          <a:xfrm>
            <a:off x="332199" y="5577903"/>
            <a:ext cx="1749197" cy="323165"/>
          </a:xfrm>
          <a:prstGeom prst="rect">
            <a:avLst/>
          </a:prstGeom>
          <a:noFill/>
        </p:spPr>
        <p:txBody>
          <a:bodyPr wrap="none" rtlCol="0">
            <a:spAutoFit/>
          </a:bodyPr>
          <a:lstStyle/>
          <a:p>
            <a:r>
              <a:rPr lang="nl-NL" sz="1500" dirty="0"/>
              <a:t>Cumulatieve winst</a:t>
            </a:r>
          </a:p>
        </p:txBody>
      </p:sp>
      <p:pic>
        <p:nvPicPr>
          <p:cNvPr id="2" name="Afbeelding 1"/>
          <p:cNvPicPr>
            <a:picLocks noChangeAspect="1"/>
          </p:cNvPicPr>
          <p:nvPr/>
        </p:nvPicPr>
        <p:blipFill>
          <a:blip r:embed="rId2"/>
          <a:stretch>
            <a:fillRect/>
          </a:stretch>
        </p:blipFill>
        <p:spPr>
          <a:xfrm>
            <a:off x="2474131" y="1772816"/>
            <a:ext cx="6534917" cy="4128252"/>
          </a:xfrm>
          <a:prstGeom prst="rect">
            <a:avLst/>
          </a:prstGeom>
        </p:spPr>
      </p:pic>
    </p:spTree>
    <p:extLst>
      <p:ext uri="{BB962C8B-B14F-4D97-AF65-F5344CB8AC3E}">
        <p14:creationId xmlns:p14="http://schemas.microsoft.com/office/powerpoint/2010/main" val="693223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p:cNvSpPr/>
          <p:nvPr/>
        </p:nvSpPr>
        <p:spPr>
          <a:xfrm>
            <a:off x="2507243" y="2917751"/>
            <a:ext cx="6509820" cy="10273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p:nvSpPr>
        <p:spPr>
          <a:xfrm>
            <a:off x="2507243" y="4161122"/>
            <a:ext cx="6509820" cy="996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2507243" y="5373216"/>
            <a:ext cx="6509820" cy="488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2507243" y="1772816"/>
            <a:ext cx="6509820" cy="9180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p:cNvSpPr>
            <a:spLocks noGrp="1"/>
          </p:cNvSpPr>
          <p:nvPr>
            <p:ph type="title"/>
          </p:nvPr>
        </p:nvSpPr>
        <p:spPr>
          <a:xfrm>
            <a:off x="971550" y="827088"/>
            <a:ext cx="7920930" cy="935037"/>
          </a:xfrm>
        </p:spPr>
        <p:txBody>
          <a:bodyPr/>
          <a:lstStyle/>
          <a:p>
            <a:r>
              <a:rPr lang="nl-NL" dirty="0"/>
              <a:t>Businesscase Scenario 1A – als 1 prijs software + 25%</a:t>
            </a:r>
          </a:p>
        </p:txBody>
      </p:sp>
      <p:sp>
        <p:nvSpPr>
          <p:cNvPr id="4" name="Tekstvak 3"/>
          <p:cNvSpPr txBox="1"/>
          <p:nvPr/>
        </p:nvSpPr>
        <p:spPr>
          <a:xfrm>
            <a:off x="332199" y="2367750"/>
            <a:ext cx="1577676" cy="323165"/>
          </a:xfrm>
          <a:prstGeom prst="rect">
            <a:avLst/>
          </a:prstGeom>
          <a:noFill/>
        </p:spPr>
        <p:txBody>
          <a:bodyPr wrap="none" rtlCol="0">
            <a:spAutoFit/>
          </a:bodyPr>
          <a:lstStyle/>
          <a:p>
            <a:r>
              <a:rPr lang="nl-NL" sz="1500" dirty="0"/>
              <a:t>Aantal verkopen</a:t>
            </a:r>
          </a:p>
        </p:txBody>
      </p:sp>
      <p:sp>
        <p:nvSpPr>
          <p:cNvPr id="6" name="Tekstvak 5"/>
          <p:cNvSpPr txBox="1"/>
          <p:nvPr/>
        </p:nvSpPr>
        <p:spPr>
          <a:xfrm>
            <a:off x="332199" y="2843915"/>
            <a:ext cx="2004075" cy="323165"/>
          </a:xfrm>
          <a:prstGeom prst="rect">
            <a:avLst/>
          </a:prstGeom>
          <a:noFill/>
        </p:spPr>
        <p:txBody>
          <a:bodyPr wrap="none" rtlCol="0">
            <a:spAutoFit/>
          </a:bodyPr>
          <a:lstStyle/>
          <a:p>
            <a:r>
              <a:rPr lang="nl-NL" sz="1500" dirty="0"/>
              <a:t>Omzet uit </a:t>
            </a:r>
            <a:r>
              <a:rPr lang="nl-NL" sz="1500" dirty="0" err="1"/>
              <a:t>impl.dagen</a:t>
            </a:r>
            <a:endParaRPr lang="nl-NL" sz="1500" dirty="0"/>
          </a:p>
        </p:txBody>
      </p:sp>
      <p:sp>
        <p:nvSpPr>
          <p:cNvPr id="7" name="Tekstvak 6"/>
          <p:cNvSpPr txBox="1"/>
          <p:nvPr/>
        </p:nvSpPr>
        <p:spPr>
          <a:xfrm>
            <a:off x="332199" y="3110358"/>
            <a:ext cx="2089033" cy="323165"/>
          </a:xfrm>
          <a:prstGeom prst="rect">
            <a:avLst/>
          </a:prstGeom>
          <a:noFill/>
        </p:spPr>
        <p:txBody>
          <a:bodyPr wrap="none" rtlCol="0">
            <a:spAutoFit/>
          </a:bodyPr>
          <a:lstStyle/>
          <a:p>
            <a:r>
              <a:rPr lang="nl-NL" sz="1500" dirty="0"/>
              <a:t>Omzet software nieuw</a:t>
            </a:r>
          </a:p>
        </p:txBody>
      </p:sp>
      <p:sp>
        <p:nvSpPr>
          <p:cNvPr id="8" name="Tekstvak 7"/>
          <p:cNvSpPr txBox="1"/>
          <p:nvPr/>
        </p:nvSpPr>
        <p:spPr>
          <a:xfrm>
            <a:off x="332199" y="3376801"/>
            <a:ext cx="2141933" cy="323165"/>
          </a:xfrm>
          <a:prstGeom prst="rect">
            <a:avLst/>
          </a:prstGeom>
          <a:noFill/>
        </p:spPr>
        <p:txBody>
          <a:bodyPr wrap="none" rtlCol="0">
            <a:spAutoFit/>
          </a:bodyPr>
          <a:lstStyle/>
          <a:p>
            <a:r>
              <a:rPr lang="nl-NL" sz="1500" dirty="0"/>
              <a:t>Omzet software eerder</a:t>
            </a:r>
          </a:p>
        </p:txBody>
      </p:sp>
      <p:sp>
        <p:nvSpPr>
          <p:cNvPr id="9" name="Tekstvak 8"/>
          <p:cNvSpPr txBox="1"/>
          <p:nvPr/>
        </p:nvSpPr>
        <p:spPr>
          <a:xfrm>
            <a:off x="332199" y="3643245"/>
            <a:ext cx="1345368" cy="323165"/>
          </a:xfrm>
          <a:prstGeom prst="rect">
            <a:avLst/>
          </a:prstGeom>
          <a:noFill/>
        </p:spPr>
        <p:txBody>
          <a:bodyPr wrap="none" rtlCol="0">
            <a:spAutoFit/>
          </a:bodyPr>
          <a:lstStyle/>
          <a:p>
            <a:r>
              <a:rPr lang="nl-NL" sz="1500" b="1" dirty="0"/>
              <a:t>Totale omzet</a:t>
            </a:r>
          </a:p>
        </p:txBody>
      </p:sp>
      <p:sp>
        <p:nvSpPr>
          <p:cNvPr id="13" name="Tekstvak 12"/>
          <p:cNvSpPr txBox="1"/>
          <p:nvPr/>
        </p:nvSpPr>
        <p:spPr>
          <a:xfrm>
            <a:off x="332199" y="4087286"/>
            <a:ext cx="1834156" cy="323165"/>
          </a:xfrm>
          <a:prstGeom prst="rect">
            <a:avLst/>
          </a:prstGeom>
          <a:noFill/>
        </p:spPr>
        <p:txBody>
          <a:bodyPr wrap="none" rtlCol="0">
            <a:spAutoFit/>
          </a:bodyPr>
          <a:lstStyle/>
          <a:p>
            <a:r>
              <a:rPr lang="nl-NL" sz="1500" dirty="0"/>
              <a:t>Afschrijvingskosten</a:t>
            </a:r>
          </a:p>
        </p:txBody>
      </p:sp>
      <p:sp>
        <p:nvSpPr>
          <p:cNvPr id="14" name="Tekstvak 13"/>
          <p:cNvSpPr txBox="1"/>
          <p:nvPr/>
        </p:nvSpPr>
        <p:spPr>
          <a:xfrm>
            <a:off x="332199" y="4353729"/>
            <a:ext cx="1609736" cy="323165"/>
          </a:xfrm>
          <a:prstGeom prst="rect">
            <a:avLst/>
          </a:prstGeom>
          <a:noFill/>
        </p:spPr>
        <p:txBody>
          <a:bodyPr wrap="none" rtlCol="0">
            <a:spAutoFit/>
          </a:bodyPr>
          <a:lstStyle/>
          <a:p>
            <a:r>
              <a:rPr lang="nl-NL" sz="1500" dirty="0"/>
              <a:t>Jaarlijkse kosten</a:t>
            </a:r>
          </a:p>
        </p:txBody>
      </p:sp>
      <p:sp>
        <p:nvSpPr>
          <p:cNvPr id="15" name="Tekstvak 14"/>
          <p:cNvSpPr txBox="1"/>
          <p:nvPr/>
        </p:nvSpPr>
        <p:spPr>
          <a:xfrm>
            <a:off x="332199" y="4620172"/>
            <a:ext cx="2133918" cy="323165"/>
          </a:xfrm>
          <a:prstGeom prst="rect">
            <a:avLst/>
          </a:prstGeom>
          <a:noFill/>
        </p:spPr>
        <p:txBody>
          <a:bodyPr wrap="none" rtlCol="0">
            <a:spAutoFit/>
          </a:bodyPr>
          <a:lstStyle/>
          <a:p>
            <a:r>
              <a:rPr lang="nl-NL" sz="1500" dirty="0"/>
              <a:t>Kosten implementaties</a:t>
            </a:r>
          </a:p>
        </p:txBody>
      </p:sp>
      <p:sp>
        <p:nvSpPr>
          <p:cNvPr id="16" name="Tekstvak 15"/>
          <p:cNvSpPr txBox="1"/>
          <p:nvPr/>
        </p:nvSpPr>
        <p:spPr>
          <a:xfrm>
            <a:off x="332199" y="4886616"/>
            <a:ext cx="1409488" cy="323165"/>
          </a:xfrm>
          <a:prstGeom prst="rect">
            <a:avLst/>
          </a:prstGeom>
          <a:noFill/>
        </p:spPr>
        <p:txBody>
          <a:bodyPr wrap="none" rtlCol="0">
            <a:spAutoFit/>
          </a:bodyPr>
          <a:lstStyle/>
          <a:p>
            <a:r>
              <a:rPr lang="nl-NL" sz="1500" b="1" dirty="0"/>
              <a:t>Totale kosten</a:t>
            </a:r>
          </a:p>
        </p:txBody>
      </p:sp>
      <p:sp>
        <p:nvSpPr>
          <p:cNvPr id="17" name="Tekstvak 16"/>
          <p:cNvSpPr txBox="1"/>
          <p:nvPr/>
        </p:nvSpPr>
        <p:spPr>
          <a:xfrm>
            <a:off x="332199" y="5311460"/>
            <a:ext cx="1072730" cy="323165"/>
          </a:xfrm>
          <a:prstGeom prst="rect">
            <a:avLst/>
          </a:prstGeom>
          <a:noFill/>
        </p:spPr>
        <p:txBody>
          <a:bodyPr wrap="none" rtlCol="0">
            <a:spAutoFit/>
          </a:bodyPr>
          <a:lstStyle/>
          <a:p>
            <a:r>
              <a:rPr lang="nl-NL" sz="1500" b="1" dirty="0"/>
              <a:t>Jaarwinst</a:t>
            </a:r>
          </a:p>
        </p:txBody>
      </p:sp>
      <p:sp>
        <p:nvSpPr>
          <p:cNvPr id="18" name="Tekstvak 17"/>
          <p:cNvSpPr txBox="1"/>
          <p:nvPr/>
        </p:nvSpPr>
        <p:spPr>
          <a:xfrm>
            <a:off x="332199" y="5577903"/>
            <a:ext cx="1749197" cy="323165"/>
          </a:xfrm>
          <a:prstGeom prst="rect">
            <a:avLst/>
          </a:prstGeom>
          <a:noFill/>
        </p:spPr>
        <p:txBody>
          <a:bodyPr wrap="none" rtlCol="0">
            <a:spAutoFit/>
          </a:bodyPr>
          <a:lstStyle/>
          <a:p>
            <a:r>
              <a:rPr lang="nl-NL" sz="1500" dirty="0"/>
              <a:t>Cumulatieve winst</a:t>
            </a:r>
          </a:p>
        </p:txBody>
      </p:sp>
      <p:pic>
        <p:nvPicPr>
          <p:cNvPr id="2" name="Afbeelding 1"/>
          <p:cNvPicPr>
            <a:picLocks noChangeAspect="1"/>
          </p:cNvPicPr>
          <p:nvPr/>
        </p:nvPicPr>
        <p:blipFill>
          <a:blip r:embed="rId2"/>
          <a:stretch>
            <a:fillRect/>
          </a:stretch>
        </p:blipFill>
        <p:spPr>
          <a:xfrm>
            <a:off x="2482147" y="1772816"/>
            <a:ext cx="6534916" cy="4128252"/>
          </a:xfrm>
          <a:prstGeom prst="rect">
            <a:avLst/>
          </a:prstGeom>
        </p:spPr>
      </p:pic>
    </p:spTree>
    <p:extLst>
      <p:ext uri="{BB962C8B-B14F-4D97-AF65-F5344CB8AC3E}">
        <p14:creationId xmlns:p14="http://schemas.microsoft.com/office/powerpoint/2010/main" val="45714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p:cNvSpPr/>
          <p:nvPr/>
        </p:nvSpPr>
        <p:spPr>
          <a:xfrm>
            <a:off x="2477806" y="2917751"/>
            <a:ext cx="4353295" cy="10273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p:nvSpPr>
        <p:spPr>
          <a:xfrm>
            <a:off x="2474132" y="4161122"/>
            <a:ext cx="4353295" cy="996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2466117" y="5373216"/>
            <a:ext cx="4353295" cy="2451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2483768" y="1772816"/>
            <a:ext cx="4353295" cy="9180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p:cNvSpPr>
            <a:spLocks noGrp="1"/>
          </p:cNvSpPr>
          <p:nvPr>
            <p:ph type="title"/>
          </p:nvPr>
        </p:nvSpPr>
        <p:spPr/>
        <p:txBody>
          <a:bodyPr/>
          <a:lstStyle/>
          <a:p>
            <a:r>
              <a:rPr lang="nl-NL" dirty="0"/>
              <a:t>Businesscase Scenariovergelijking</a:t>
            </a:r>
          </a:p>
        </p:txBody>
      </p:sp>
      <p:sp>
        <p:nvSpPr>
          <p:cNvPr id="4" name="Tekstvak 3"/>
          <p:cNvSpPr txBox="1"/>
          <p:nvPr/>
        </p:nvSpPr>
        <p:spPr>
          <a:xfrm>
            <a:off x="332199" y="2367750"/>
            <a:ext cx="1577676" cy="323165"/>
          </a:xfrm>
          <a:prstGeom prst="rect">
            <a:avLst/>
          </a:prstGeom>
          <a:noFill/>
        </p:spPr>
        <p:txBody>
          <a:bodyPr wrap="none" rtlCol="0">
            <a:spAutoFit/>
          </a:bodyPr>
          <a:lstStyle/>
          <a:p>
            <a:r>
              <a:rPr lang="nl-NL" sz="1500" dirty="0"/>
              <a:t>Aantal verkopen</a:t>
            </a:r>
          </a:p>
        </p:txBody>
      </p:sp>
      <p:sp>
        <p:nvSpPr>
          <p:cNvPr id="6" name="Tekstvak 5"/>
          <p:cNvSpPr txBox="1"/>
          <p:nvPr/>
        </p:nvSpPr>
        <p:spPr>
          <a:xfrm>
            <a:off x="332199" y="2843915"/>
            <a:ext cx="2004075" cy="323165"/>
          </a:xfrm>
          <a:prstGeom prst="rect">
            <a:avLst/>
          </a:prstGeom>
          <a:noFill/>
        </p:spPr>
        <p:txBody>
          <a:bodyPr wrap="none" rtlCol="0">
            <a:spAutoFit/>
          </a:bodyPr>
          <a:lstStyle/>
          <a:p>
            <a:r>
              <a:rPr lang="nl-NL" sz="1500" dirty="0"/>
              <a:t>Omzet uit </a:t>
            </a:r>
            <a:r>
              <a:rPr lang="nl-NL" sz="1500" dirty="0" err="1"/>
              <a:t>impl.dagen</a:t>
            </a:r>
            <a:endParaRPr lang="nl-NL" sz="1500" dirty="0"/>
          </a:p>
        </p:txBody>
      </p:sp>
      <p:sp>
        <p:nvSpPr>
          <p:cNvPr id="7" name="Tekstvak 6"/>
          <p:cNvSpPr txBox="1"/>
          <p:nvPr/>
        </p:nvSpPr>
        <p:spPr>
          <a:xfrm>
            <a:off x="332199" y="3110358"/>
            <a:ext cx="2089033" cy="323165"/>
          </a:xfrm>
          <a:prstGeom prst="rect">
            <a:avLst/>
          </a:prstGeom>
          <a:noFill/>
        </p:spPr>
        <p:txBody>
          <a:bodyPr wrap="none" rtlCol="0">
            <a:spAutoFit/>
          </a:bodyPr>
          <a:lstStyle/>
          <a:p>
            <a:r>
              <a:rPr lang="nl-NL" sz="1500" dirty="0"/>
              <a:t>Omzet software nieuw</a:t>
            </a:r>
          </a:p>
        </p:txBody>
      </p:sp>
      <p:sp>
        <p:nvSpPr>
          <p:cNvPr id="8" name="Tekstvak 7"/>
          <p:cNvSpPr txBox="1"/>
          <p:nvPr/>
        </p:nvSpPr>
        <p:spPr>
          <a:xfrm>
            <a:off x="332199" y="3376801"/>
            <a:ext cx="2141933" cy="323165"/>
          </a:xfrm>
          <a:prstGeom prst="rect">
            <a:avLst/>
          </a:prstGeom>
          <a:noFill/>
        </p:spPr>
        <p:txBody>
          <a:bodyPr wrap="none" rtlCol="0">
            <a:spAutoFit/>
          </a:bodyPr>
          <a:lstStyle/>
          <a:p>
            <a:r>
              <a:rPr lang="nl-NL" sz="1500" dirty="0"/>
              <a:t>Omzet software eerder</a:t>
            </a:r>
          </a:p>
        </p:txBody>
      </p:sp>
      <p:sp>
        <p:nvSpPr>
          <p:cNvPr id="9" name="Tekstvak 8"/>
          <p:cNvSpPr txBox="1"/>
          <p:nvPr/>
        </p:nvSpPr>
        <p:spPr>
          <a:xfrm>
            <a:off x="332199" y="3643245"/>
            <a:ext cx="1345368" cy="323165"/>
          </a:xfrm>
          <a:prstGeom prst="rect">
            <a:avLst/>
          </a:prstGeom>
          <a:noFill/>
        </p:spPr>
        <p:txBody>
          <a:bodyPr wrap="none" rtlCol="0">
            <a:spAutoFit/>
          </a:bodyPr>
          <a:lstStyle/>
          <a:p>
            <a:r>
              <a:rPr lang="nl-NL" sz="1500" b="1" dirty="0"/>
              <a:t>Totale omzet</a:t>
            </a:r>
          </a:p>
        </p:txBody>
      </p:sp>
      <p:sp>
        <p:nvSpPr>
          <p:cNvPr id="13" name="Tekstvak 12"/>
          <p:cNvSpPr txBox="1"/>
          <p:nvPr/>
        </p:nvSpPr>
        <p:spPr>
          <a:xfrm>
            <a:off x="332199" y="4087286"/>
            <a:ext cx="1834156" cy="323165"/>
          </a:xfrm>
          <a:prstGeom prst="rect">
            <a:avLst/>
          </a:prstGeom>
          <a:noFill/>
        </p:spPr>
        <p:txBody>
          <a:bodyPr wrap="none" rtlCol="0">
            <a:spAutoFit/>
          </a:bodyPr>
          <a:lstStyle/>
          <a:p>
            <a:r>
              <a:rPr lang="nl-NL" sz="1500" dirty="0"/>
              <a:t>Afschrijvingskosten</a:t>
            </a:r>
          </a:p>
        </p:txBody>
      </p:sp>
      <p:sp>
        <p:nvSpPr>
          <p:cNvPr id="14" name="Tekstvak 13"/>
          <p:cNvSpPr txBox="1"/>
          <p:nvPr/>
        </p:nvSpPr>
        <p:spPr>
          <a:xfrm>
            <a:off x="332199" y="4353729"/>
            <a:ext cx="1609736" cy="323165"/>
          </a:xfrm>
          <a:prstGeom prst="rect">
            <a:avLst/>
          </a:prstGeom>
          <a:noFill/>
        </p:spPr>
        <p:txBody>
          <a:bodyPr wrap="none" rtlCol="0">
            <a:spAutoFit/>
          </a:bodyPr>
          <a:lstStyle/>
          <a:p>
            <a:r>
              <a:rPr lang="nl-NL" sz="1500" dirty="0"/>
              <a:t>Jaarlijkse kosten</a:t>
            </a:r>
          </a:p>
        </p:txBody>
      </p:sp>
      <p:sp>
        <p:nvSpPr>
          <p:cNvPr id="15" name="Tekstvak 14"/>
          <p:cNvSpPr txBox="1"/>
          <p:nvPr/>
        </p:nvSpPr>
        <p:spPr>
          <a:xfrm>
            <a:off x="332199" y="4620172"/>
            <a:ext cx="2133918" cy="323165"/>
          </a:xfrm>
          <a:prstGeom prst="rect">
            <a:avLst/>
          </a:prstGeom>
          <a:noFill/>
        </p:spPr>
        <p:txBody>
          <a:bodyPr wrap="none" rtlCol="0">
            <a:spAutoFit/>
          </a:bodyPr>
          <a:lstStyle/>
          <a:p>
            <a:r>
              <a:rPr lang="nl-NL" sz="1500" dirty="0"/>
              <a:t>Kosten implementaties</a:t>
            </a:r>
          </a:p>
        </p:txBody>
      </p:sp>
      <p:sp>
        <p:nvSpPr>
          <p:cNvPr id="16" name="Tekstvak 15"/>
          <p:cNvSpPr txBox="1"/>
          <p:nvPr/>
        </p:nvSpPr>
        <p:spPr>
          <a:xfrm>
            <a:off x="332199" y="4886616"/>
            <a:ext cx="1409488" cy="323165"/>
          </a:xfrm>
          <a:prstGeom prst="rect">
            <a:avLst/>
          </a:prstGeom>
          <a:noFill/>
        </p:spPr>
        <p:txBody>
          <a:bodyPr wrap="none" rtlCol="0">
            <a:spAutoFit/>
          </a:bodyPr>
          <a:lstStyle/>
          <a:p>
            <a:r>
              <a:rPr lang="nl-NL" sz="1500" b="1" dirty="0"/>
              <a:t>Totale kosten</a:t>
            </a:r>
          </a:p>
        </p:txBody>
      </p:sp>
      <p:sp>
        <p:nvSpPr>
          <p:cNvPr id="17" name="Tekstvak 16"/>
          <p:cNvSpPr txBox="1"/>
          <p:nvPr/>
        </p:nvSpPr>
        <p:spPr>
          <a:xfrm>
            <a:off x="332199" y="5311460"/>
            <a:ext cx="1072730" cy="323165"/>
          </a:xfrm>
          <a:prstGeom prst="rect">
            <a:avLst/>
          </a:prstGeom>
          <a:noFill/>
        </p:spPr>
        <p:txBody>
          <a:bodyPr wrap="none" rtlCol="0">
            <a:spAutoFit/>
          </a:bodyPr>
          <a:lstStyle/>
          <a:p>
            <a:r>
              <a:rPr lang="nl-NL" sz="1500" b="1" dirty="0"/>
              <a:t>Jaarwinst</a:t>
            </a:r>
          </a:p>
        </p:txBody>
      </p:sp>
      <p:pic>
        <p:nvPicPr>
          <p:cNvPr id="2" name="Afbeelding 1"/>
          <p:cNvPicPr>
            <a:picLocks noChangeAspect="1"/>
          </p:cNvPicPr>
          <p:nvPr/>
        </p:nvPicPr>
        <p:blipFill>
          <a:blip r:embed="rId2"/>
          <a:stretch>
            <a:fillRect/>
          </a:stretch>
        </p:blipFill>
        <p:spPr>
          <a:xfrm>
            <a:off x="2486447" y="1772817"/>
            <a:ext cx="4340980" cy="3861808"/>
          </a:xfrm>
          <a:prstGeom prst="rect">
            <a:avLst/>
          </a:prstGeom>
        </p:spPr>
      </p:pic>
      <p:sp>
        <p:nvSpPr>
          <p:cNvPr id="5" name="Tekstvak 4"/>
          <p:cNvSpPr txBox="1"/>
          <p:nvPr/>
        </p:nvSpPr>
        <p:spPr>
          <a:xfrm>
            <a:off x="2483768" y="5611306"/>
            <a:ext cx="1149674" cy="323165"/>
          </a:xfrm>
          <a:prstGeom prst="rect">
            <a:avLst/>
          </a:prstGeom>
          <a:noFill/>
        </p:spPr>
        <p:txBody>
          <a:bodyPr wrap="none" rtlCol="0">
            <a:spAutoFit/>
          </a:bodyPr>
          <a:lstStyle/>
          <a:p>
            <a:pPr algn="ctr"/>
            <a:r>
              <a:rPr lang="nl-NL" sz="1500" dirty="0"/>
              <a:t>break-even</a:t>
            </a:r>
          </a:p>
        </p:txBody>
      </p:sp>
      <p:sp>
        <p:nvSpPr>
          <p:cNvPr id="23" name="Tekstvak 22"/>
          <p:cNvSpPr txBox="1"/>
          <p:nvPr/>
        </p:nvSpPr>
        <p:spPr>
          <a:xfrm>
            <a:off x="3463646" y="5611306"/>
            <a:ext cx="1213794" cy="553998"/>
          </a:xfrm>
          <a:prstGeom prst="rect">
            <a:avLst/>
          </a:prstGeom>
          <a:noFill/>
        </p:spPr>
        <p:txBody>
          <a:bodyPr wrap="none" rtlCol="0">
            <a:spAutoFit/>
          </a:bodyPr>
          <a:lstStyle/>
          <a:p>
            <a:pPr algn="ctr"/>
            <a:r>
              <a:rPr lang="nl-NL" sz="1500" dirty="0"/>
              <a:t>25% </a:t>
            </a:r>
            <a:r>
              <a:rPr lang="nl-NL" sz="1500" dirty="0" smtClean="0"/>
              <a:t>minder</a:t>
            </a:r>
            <a:endParaRPr lang="nl-NL" sz="1500" dirty="0"/>
          </a:p>
          <a:p>
            <a:pPr algn="ctr"/>
            <a:r>
              <a:rPr lang="nl-NL" sz="1500" dirty="0"/>
              <a:t>verkopen</a:t>
            </a:r>
          </a:p>
        </p:txBody>
      </p:sp>
      <p:sp>
        <p:nvSpPr>
          <p:cNvPr id="24" name="Tekstvak 23"/>
          <p:cNvSpPr txBox="1"/>
          <p:nvPr/>
        </p:nvSpPr>
        <p:spPr>
          <a:xfrm>
            <a:off x="4669544" y="5611306"/>
            <a:ext cx="1063112" cy="553998"/>
          </a:xfrm>
          <a:prstGeom prst="rect">
            <a:avLst/>
          </a:prstGeom>
          <a:noFill/>
        </p:spPr>
        <p:txBody>
          <a:bodyPr wrap="none" rtlCol="0">
            <a:spAutoFit/>
          </a:bodyPr>
          <a:lstStyle/>
          <a:p>
            <a:pPr algn="ctr"/>
            <a:r>
              <a:rPr lang="nl-NL" sz="1500" dirty="0"/>
              <a:t>25% </a:t>
            </a:r>
            <a:r>
              <a:rPr lang="nl-NL" sz="1500" dirty="0" smtClean="0"/>
              <a:t>meer</a:t>
            </a:r>
            <a:endParaRPr lang="nl-NL" sz="1500" dirty="0"/>
          </a:p>
          <a:p>
            <a:pPr algn="ctr"/>
            <a:r>
              <a:rPr lang="nl-NL" sz="1500" dirty="0"/>
              <a:t>verkopen</a:t>
            </a:r>
          </a:p>
        </p:txBody>
      </p:sp>
      <p:sp>
        <p:nvSpPr>
          <p:cNvPr id="25" name="Tekstvak 24"/>
          <p:cNvSpPr txBox="1"/>
          <p:nvPr/>
        </p:nvSpPr>
        <p:spPr>
          <a:xfrm>
            <a:off x="5754712" y="5611306"/>
            <a:ext cx="1225015" cy="553998"/>
          </a:xfrm>
          <a:prstGeom prst="rect">
            <a:avLst/>
          </a:prstGeom>
          <a:noFill/>
        </p:spPr>
        <p:txBody>
          <a:bodyPr wrap="none" rtlCol="0">
            <a:spAutoFit/>
          </a:bodyPr>
          <a:lstStyle/>
          <a:p>
            <a:pPr algn="ctr"/>
            <a:r>
              <a:rPr lang="nl-NL" sz="1500" dirty="0"/>
              <a:t>25% hogere</a:t>
            </a:r>
          </a:p>
          <a:p>
            <a:pPr algn="ctr"/>
            <a:r>
              <a:rPr lang="nl-NL" sz="1500" dirty="0"/>
              <a:t>prijs</a:t>
            </a:r>
          </a:p>
        </p:txBody>
      </p:sp>
    </p:spTree>
    <p:extLst>
      <p:ext uri="{BB962C8B-B14F-4D97-AF65-F5344CB8AC3E}">
        <p14:creationId xmlns:p14="http://schemas.microsoft.com/office/powerpoint/2010/main" val="3430715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Hoe kan een softwareleverancier winst maken?</a:t>
            </a:r>
          </a:p>
        </p:txBody>
      </p:sp>
      <p:sp>
        <p:nvSpPr>
          <p:cNvPr id="4" name="Tijdelijke aanduiding voor inhoud 3"/>
          <p:cNvSpPr>
            <a:spLocks noGrp="1"/>
          </p:cNvSpPr>
          <p:nvPr>
            <p:ph idx="1"/>
          </p:nvPr>
        </p:nvSpPr>
        <p:spPr>
          <a:xfrm>
            <a:off x="971550" y="1628800"/>
            <a:ext cx="7197725" cy="4246563"/>
          </a:xfrm>
        </p:spPr>
        <p:txBody>
          <a:bodyPr/>
          <a:lstStyle/>
          <a:p>
            <a:pPr>
              <a:buFont typeface="+mj-lt"/>
              <a:buAutoNum type="arabicPeriod"/>
            </a:pPr>
            <a:r>
              <a:rPr lang="nl-NL" dirty="0">
                <a:effectLst>
                  <a:outerShdw blurRad="38100" dist="38100" dir="2700000" algn="tl">
                    <a:srgbClr val="000000">
                      <a:alpha val="43137"/>
                    </a:srgbClr>
                  </a:outerShdw>
                </a:effectLst>
              </a:rPr>
              <a:t>Door meer klanten te verwerven dan gepland.</a:t>
            </a:r>
          </a:p>
          <a:p>
            <a:pPr marL="476250" lvl="1" indent="-285750">
              <a:buFont typeface="Arial" panose="020B0604020202020204" pitchFamily="34" charset="0"/>
              <a:buChar char="•"/>
            </a:pPr>
            <a:r>
              <a:rPr lang="nl-NL" dirty="0">
                <a:solidFill>
                  <a:schemeClr val="accent5">
                    <a:lumMod val="50000"/>
                  </a:schemeClr>
                </a:solidFill>
              </a:rPr>
              <a:t>Aantrekkelijker software maken dan de concurrentie.</a:t>
            </a:r>
          </a:p>
          <a:p>
            <a:pPr marL="476250" lvl="1" indent="-285750">
              <a:buFont typeface="Arial" panose="020B0604020202020204" pitchFamily="34" charset="0"/>
              <a:buChar char="•"/>
            </a:pPr>
            <a:r>
              <a:rPr lang="nl-NL" dirty="0">
                <a:solidFill>
                  <a:schemeClr val="accent5">
                    <a:lumMod val="50000"/>
                  </a:schemeClr>
                </a:solidFill>
              </a:rPr>
              <a:t>Marktconforme scherpe prijsstelling.</a:t>
            </a:r>
          </a:p>
          <a:p>
            <a:pPr marL="476250" lvl="1" indent="-285750">
              <a:buFont typeface="Arial" panose="020B0604020202020204" pitchFamily="34" charset="0"/>
              <a:buChar char="•"/>
            </a:pPr>
            <a:r>
              <a:rPr lang="nl-NL" dirty="0">
                <a:solidFill>
                  <a:schemeClr val="accent5">
                    <a:lumMod val="50000"/>
                  </a:schemeClr>
                </a:solidFill>
              </a:rPr>
              <a:t>Voorwaarde: kosten in de hand houden.</a:t>
            </a:r>
          </a:p>
          <a:p>
            <a:pPr>
              <a:buFont typeface="+mj-lt"/>
              <a:buAutoNum type="arabicPeriod"/>
            </a:pPr>
            <a:r>
              <a:rPr lang="nl-NL" dirty="0">
                <a:effectLst>
                  <a:outerShdw blurRad="38100" dist="38100" dir="2700000" algn="tl">
                    <a:srgbClr val="000000">
                      <a:alpha val="43137"/>
                    </a:srgbClr>
                  </a:outerShdw>
                </a:effectLst>
              </a:rPr>
              <a:t>Door hogere prijzen in rekening te brengen.</a:t>
            </a:r>
          </a:p>
          <a:p>
            <a:pPr lvl="1">
              <a:buFont typeface="Arial" panose="020B0604020202020204" pitchFamily="34" charset="0"/>
              <a:buChar char="•"/>
            </a:pPr>
            <a:r>
              <a:rPr lang="nl-NL" dirty="0">
                <a:solidFill>
                  <a:schemeClr val="accent5">
                    <a:lumMod val="50000"/>
                  </a:schemeClr>
                </a:solidFill>
              </a:rPr>
              <a:t>Veroorzaakt ontevreden klanten (+ kosten geschilbeslechting).</a:t>
            </a:r>
          </a:p>
          <a:p>
            <a:pPr lvl="1">
              <a:buFont typeface="Arial" panose="020B0604020202020204" pitchFamily="34" charset="0"/>
              <a:buChar char="•"/>
            </a:pPr>
            <a:r>
              <a:rPr lang="nl-NL" dirty="0">
                <a:solidFill>
                  <a:schemeClr val="accent5">
                    <a:lumMod val="50000"/>
                  </a:schemeClr>
                </a:solidFill>
              </a:rPr>
              <a:t>Klanten nemen niet snel afscheid als gebruikers tevreden zijn.</a:t>
            </a:r>
          </a:p>
          <a:p>
            <a:pPr lvl="1">
              <a:buFont typeface="Arial" panose="020B0604020202020204" pitchFamily="34" charset="0"/>
              <a:buChar char="•"/>
            </a:pPr>
            <a:r>
              <a:rPr lang="nl-NL" dirty="0">
                <a:solidFill>
                  <a:schemeClr val="accent5">
                    <a:lumMod val="50000"/>
                  </a:schemeClr>
                </a:solidFill>
              </a:rPr>
              <a:t>Vernietigt marketinginspanningen (slecht imago).</a:t>
            </a:r>
          </a:p>
          <a:p>
            <a:pPr>
              <a:buFont typeface="+mj-lt"/>
              <a:buAutoNum type="arabicPeriod"/>
            </a:pPr>
            <a:r>
              <a:rPr lang="nl-NL" dirty="0">
                <a:effectLst>
                  <a:outerShdw blurRad="38100" dist="38100" dir="2700000" algn="tl">
                    <a:srgbClr val="000000">
                      <a:alpha val="43137"/>
                    </a:srgbClr>
                  </a:outerShdw>
                </a:effectLst>
              </a:rPr>
              <a:t>Door meer aanvullende modules te ontwikkelen.</a:t>
            </a:r>
          </a:p>
          <a:p>
            <a:pPr lvl="1">
              <a:buFont typeface="Arial" panose="020B0604020202020204" pitchFamily="34" charset="0"/>
              <a:buChar char="•"/>
            </a:pPr>
            <a:r>
              <a:rPr lang="nl-NL" dirty="0">
                <a:solidFill>
                  <a:schemeClr val="accent5">
                    <a:lumMod val="50000"/>
                  </a:schemeClr>
                </a:solidFill>
              </a:rPr>
              <a:t>Bespaart op extra kosten ontwikkeling nieuwe versies.</a:t>
            </a:r>
          </a:p>
          <a:p>
            <a:pPr lvl="1">
              <a:buFont typeface="Arial" panose="020B0604020202020204" pitchFamily="34" charset="0"/>
              <a:buChar char="•"/>
            </a:pPr>
            <a:r>
              <a:rPr lang="nl-NL" dirty="0">
                <a:solidFill>
                  <a:schemeClr val="accent5">
                    <a:lumMod val="50000"/>
                  </a:schemeClr>
                </a:solidFill>
              </a:rPr>
              <a:t>Is een klantvriendelijke prijsverhoging want optioneel.</a:t>
            </a:r>
          </a:p>
          <a:p>
            <a:pPr lvl="1">
              <a:buFont typeface="Arial" panose="020B0604020202020204" pitchFamily="34" charset="0"/>
              <a:buChar char="•"/>
            </a:pPr>
            <a:r>
              <a:rPr lang="nl-NL" dirty="0">
                <a:solidFill>
                  <a:schemeClr val="accent5">
                    <a:lumMod val="50000"/>
                  </a:schemeClr>
                </a:solidFill>
              </a:rPr>
              <a:t>Minder verkoopinspanning bij groepsgewijze aanpak.</a:t>
            </a:r>
          </a:p>
        </p:txBody>
      </p:sp>
      <p:sp>
        <p:nvSpPr>
          <p:cNvPr id="5" name="Tekstvak 4"/>
          <p:cNvSpPr txBox="1"/>
          <p:nvPr/>
        </p:nvSpPr>
        <p:spPr>
          <a:xfrm>
            <a:off x="755576" y="5517232"/>
            <a:ext cx="7507183" cy="646331"/>
          </a:xfrm>
          <a:prstGeom prst="rect">
            <a:avLst/>
          </a:prstGeom>
          <a:noFill/>
        </p:spPr>
        <p:txBody>
          <a:bodyPr wrap="none" rtlCol="0">
            <a:spAutoFit/>
          </a:bodyPr>
          <a:lstStyle>
            <a:defPPr>
              <a:defRPr lang="nl-NL"/>
            </a:defPPr>
            <a:lvl1pPr>
              <a:defRPr>
                <a:solidFill>
                  <a:schemeClr val="accent1">
                    <a:lumMod val="75000"/>
                  </a:schemeClr>
                </a:solidFill>
                <a:effectLst>
                  <a:outerShdw blurRad="38100" dist="38100" dir="2700000" algn="tl">
                    <a:srgbClr val="000000">
                      <a:alpha val="43137"/>
                    </a:srgbClr>
                  </a:outerShdw>
                </a:effectLst>
              </a:defRPr>
            </a:lvl1pPr>
          </a:lstStyle>
          <a:p>
            <a:r>
              <a:rPr lang="nl-NL" dirty="0"/>
              <a:t>Conclusie: 	uw leverancier helpen om meer klanten te verwerven </a:t>
            </a:r>
          </a:p>
          <a:p>
            <a:r>
              <a:rPr lang="nl-NL" dirty="0"/>
              <a:t>		levert per saldo ook voor uw gemeente voordelen.</a:t>
            </a:r>
          </a:p>
        </p:txBody>
      </p:sp>
    </p:spTree>
    <p:extLst>
      <p:ext uri="{BB962C8B-B14F-4D97-AF65-F5344CB8AC3E}">
        <p14:creationId xmlns:p14="http://schemas.microsoft.com/office/powerpoint/2010/main" val="698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1"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5148064" y="1762125"/>
            <a:ext cx="3940748" cy="2366097"/>
          </a:xfrm>
          <a:prstGeom prst="rect">
            <a:avLst/>
          </a:prstGeom>
        </p:spPr>
      </p:pic>
      <p:sp>
        <p:nvSpPr>
          <p:cNvPr id="5" name="Titel 4"/>
          <p:cNvSpPr>
            <a:spLocks noGrp="1"/>
          </p:cNvSpPr>
          <p:nvPr>
            <p:ph type="title"/>
          </p:nvPr>
        </p:nvSpPr>
        <p:spPr/>
        <p:txBody>
          <a:bodyPr/>
          <a:lstStyle/>
          <a:p>
            <a:r>
              <a:rPr lang="nl-NL" dirty="0"/>
              <a:t>Oefening 1; Businesscase niet goedgekeurd</a:t>
            </a:r>
          </a:p>
        </p:txBody>
      </p:sp>
      <p:sp>
        <p:nvSpPr>
          <p:cNvPr id="2" name="Tijdelijke aanduiding voor inhoud 1"/>
          <p:cNvSpPr>
            <a:spLocks noGrp="1"/>
          </p:cNvSpPr>
          <p:nvPr>
            <p:ph idx="1"/>
          </p:nvPr>
        </p:nvSpPr>
        <p:spPr>
          <a:xfrm>
            <a:off x="611560" y="1294606"/>
            <a:ext cx="7197725" cy="4246563"/>
          </a:xfrm>
        </p:spPr>
        <p:txBody>
          <a:bodyPr/>
          <a:lstStyle/>
          <a:p>
            <a:pPr>
              <a:buFont typeface="+mj-lt"/>
              <a:buAutoNum type="arabicPeriod"/>
            </a:pPr>
            <a:r>
              <a:rPr lang="nl-NL" dirty="0"/>
              <a:t>Scenario 1 (break-even) ter goedkeuring van de investering voorgelegd aan de Raad van Commissarissen.</a:t>
            </a:r>
          </a:p>
          <a:p>
            <a:pPr>
              <a:buFont typeface="+mj-lt"/>
              <a:buAutoNum type="arabicPeriod"/>
            </a:pPr>
            <a:endParaRPr lang="nl-NL" dirty="0"/>
          </a:p>
          <a:p>
            <a:pPr>
              <a:buFont typeface="+mj-lt"/>
              <a:buAutoNum type="arabicPeriod"/>
            </a:pPr>
            <a:r>
              <a:rPr lang="nl-NL" dirty="0"/>
              <a:t>Geen goedkeuring gekregen omdat:</a:t>
            </a:r>
          </a:p>
          <a:p>
            <a:pPr lvl="1">
              <a:buFont typeface="Arial" panose="020B0604020202020204" pitchFamily="34" charset="0"/>
              <a:buChar char="•"/>
            </a:pPr>
            <a:r>
              <a:rPr lang="nl-NL" dirty="0"/>
              <a:t>break-even te ver weg ligt 					(</a:t>
            </a:r>
            <a:r>
              <a:rPr lang="nl-NL" i="1" dirty="0"/>
              <a:t>wordt pas in het vijfde jaar be</a:t>
            </a:r>
            <a:r>
              <a:rPr lang="nl-NL" dirty="0"/>
              <a:t>reikt),</a:t>
            </a:r>
          </a:p>
          <a:p>
            <a:pPr lvl="1">
              <a:buFont typeface="Arial" panose="020B0604020202020204" pitchFamily="34" charset="0"/>
              <a:buChar char="•"/>
            </a:pPr>
            <a:r>
              <a:rPr lang="nl-NL" dirty="0"/>
              <a:t>aandeelhouders winst “verdienen” 				(</a:t>
            </a:r>
            <a:r>
              <a:rPr lang="nl-NL" i="1" dirty="0"/>
              <a:t>break-even is niet genoeg</a:t>
            </a:r>
            <a:r>
              <a:rPr lang="nl-NL" dirty="0"/>
              <a:t>).</a:t>
            </a:r>
          </a:p>
          <a:p>
            <a:pPr lvl="1">
              <a:buFont typeface="Arial" panose="020B0604020202020204" pitchFamily="34" charset="0"/>
              <a:buChar char="•"/>
            </a:pPr>
            <a:endParaRPr lang="nl-NL" dirty="0"/>
          </a:p>
          <a:p>
            <a:pPr>
              <a:buFont typeface="+mj-lt"/>
              <a:buAutoNum type="arabicPeriod"/>
            </a:pPr>
            <a:r>
              <a:rPr lang="nl-NL" dirty="0">
                <a:highlight>
                  <a:srgbClr val="FFFF00"/>
                </a:highlight>
              </a:rPr>
              <a:t>Opdracht tot aanpassing plan zodanig dat:</a:t>
            </a:r>
          </a:p>
          <a:p>
            <a:pPr lvl="1">
              <a:buFont typeface="Arial" panose="020B0604020202020204" pitchFamily="34" charset="0"/>
              <a:buChar char="•"/>
            </a:pPr>
            <a:r>
              <a:rPr lang="nl-NL" dirty="0">
                <a:highlight>
                  <a:srgbClr val="FFFF00"/>
                </a:highlight>
              </a:rPr>
              <a:t>break-even punt aan het einde van het derde jaar ligt,</a:t>
            </a:r>
          </a:p>
          <a:p>
            <a:pPr lvl="1">
              <a:buFont typeface="Arial" panose="020B0604020202020204" pitchFamily="34" charset="0"/>
              <a:buChar char="•"/>
            </a:pPr>
            <a:r>
              <a:rPr lang="nl-NL" dirty="0">
                <a:highlight>
                  <a:srgbClr val="FFFF00"/>
                </a:highlight>
              </a:rPr>
              <a:t>tenminste 3 ton winst wordt gerealiseerd,</a:t>
            </a:r>
          </a:p>
          <a:p>
            <a:pPr lvl="1">
              <a:buFont typeface="Arial" panose="020B0604020202020204" pitchFamily="34" charset="0"/>
              <a:buChar char="•"/>
            </a:pPr>
            <a:r>
              <a:rPr lang="nl-NL" dirty="0">
                <a:highlight>
                  <a:srgbClr val="FFFF00"/>
                </a:highlight>
              </a:rPr>
              <a:t>het totaal aantal te bereiken klanten 80 blijft.</a:t>
            </a:r>
          </a:p>
          <a:p>
            <a:pPr lvl="1">
              <a:buFont typeface="Arial" panose="020B0604020202020204" pitchFamily="34" charset="0"/>
              <a:buChar char="•"/>
            </a:pPr>
            <a:endParaRPr lang="nl-NL" dirty="0"/>
          </a:p>
          <a:p>
            <a:pPr indent="0"/>
            <a:r>
              <a:rPr lang="nl-NL" i="1" dirty="0"/>
              <a:t>Adviseur Telengy beschikt over spreadsheet voor oefening.</a:t>
            </a:r>
          </a:p>
        </p:txBody>
      </p:sp>
    </p:spTree>
    <p:extLst>
      <p:ext uri="{BB962C8B-B14F-4D97-AF65-F5344CB8AC3E}">
        <p14:creationId xmlns:p14="http://schemas.microsoft.com/office/powerpoint/2010/main" val="4268429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p:cNvSpPr/>
          <p:nvPr/>
        </p:nvSpPr>
        <p:spPr>
          <a:xfrm>
            <a:off x="2477806" y="2917751"/>
            <a:ext cx="6509820" cy="10273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p:nvSpPr>
        <p:spPr>
          <a:xfrm>
            <a:off x="2474132" y="4161122"/>
            <a:ext cx="6509820" cy="996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2466117" y="5373216"/>
            <a:ext cx="6509820" cy="488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2483768" y="1772816"/>
            <a:ext cx="6509820" cy="9180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p:cNvSpPr>
            <a:spLocks noGrp="1"/>
          </p:cNvSpPr>
          <p:nvPr>
            <p:ph type="title"/>
          </p:nvPr>
        </p:nvSpPr>
        <p:spPr/>
        <p:txBody>
          <a:bodyPr/>
          <a:lstStyle/>
          <a:p>
            <a:r>
              <a:rPr lang="nl-NL" dirty="0"/>
              <a:t>Oefening 1 – Groep 1</a:t>
            </a:r>
          </a:p>
        </p:txBody>
      </p:sp>
      <p:sp>
        <p:nvSpPr>
          <p:cNvPr id="4" name="Tekstvak 3"/>
          <p:cNvSpPr txBox="1"/>
          <p:nvPr/>
        </p:nvSpPr>
        <p:spPr>
          <a:xfrm>
            <a:off x="332199" y="2367750"/>
            <a:ext cx="1577676" cy="323165"/>
          </a:xfrm>
          <a:prstGeom prst="rect">
            <a:avLst/>
          </a:prstGeom>
          <a:noFill/>
        </p:spPr>
        <p:txBody>
          <a:bodyPr wrap="none" rtlCol="0">
            <a:spAutoFit/>
          </a:bodyPr>
          <a:lstStyle/>
          <a:p>
            <a:r>
              <a:rPr lang="nl-NL" sz="1500" dirty="0"/>
              <a:t>Aantal verkopen</a:t>
            </a:r>
          </a:p>
        </p:txBody>
      </p:sp>
      <p:sp>
        <p:nvSpPr>
          <p:cNvPr id="6" name="Tekstvak 5"/>
          <p:cNvSpPr txBox="1"/>
          <p:nvPr/>
        </p:nvSpPr>
        <p:spPr>
          <a:xfrm>
            <a:off x="332199" y="2843915"/>
            <a:ext cx="2004075" cy="323165"/>
          </a:xfrm>
          <a:prstGeom prst="rect">
            <a:avLst/>
          </a:prstGeom>
          <a:noFill/>
        </p:spPr>
        <p:txBody>
          <a:bodyPr wrap="none" rtlCol="0">
            <a:spAutoFit/>
          </a:bodyPr>
          <a:lstStyle/>
          <a:p>
            <a:r>
              <a:rPr lang="nl-NL" sz="1500" dirty="0"/>
              <a:t>Omzet uit </a:t>
            </a:r>
            <a:r>
              <a:rPr lang="nl-NL" sz="1500" dirty="0" err="1"/>
              <a:t>impl.dagen</a:t>
            </a:r>
            <a:endParaRPr lang="nl-NL" sz="1500" dirty="0"/>
          </a:p>
        </p:txBody>
      </p:sp>
      <p:sp>
        <p:nvSpPr>
          <p:cNvPr id="7" name="Tekstvak 6"/>
          <p:cNvSpPr txBox="1"/>
          <p:nvPr/>
        </p:nvSpPr>
        <p:spPr>
          <a:xfrm>
            <a:off x="332199" y="3110358"/>
            <a:ext cx="2089033" cy="323165"/>
          </a:xfrm>
          <a:prstGeom prst="rect">
            <a:avLst/>
          </a:prstGeom>
          <a:noFill/>
        </p:spPr>
        <p:txBody>
          <a:bodyPr wrap="none" rtlCol="0">
            <a:spAutoFit/>
          </a:bodyPr>
          <a:lstStyle/>
          <a:p>
            <a:r>
              <a:rPr lang="nl-NL" sz="1500" dirty="0"/>
              <a:t>Omzet software nieuw</a:t>
            </a:r>
          </a:p>
        </p:txBody>
      </p:sp>
      <p:sp>
        <p:nvSpPr>
          <p:cNvPr id="8" name="Tekstvak 7"/>
          <p:cNvSpPr txBox="1"/>
          <p:nvPr/>
        </p:nvSpPr>
        <p:spPr>
          <a:xfrm>
            <a:off x="332199" y="3376801"/>
            <a:ext cx="2141933" cy="323165"/>
          </a:xfrm>
          <a:prstGeom prst="rect">
            <a:avLst/>
          </a:prstGeom>
          <a:noFill/>
        </p:spPr>
        <p:txBody>
          <a:bodyPr wrap="none" rtlCol="0">
            <a:spAutoFit/>
          </a:bodyPr>
          <a:lstStyle/>
          <a:p>
            <a:r>
              <a:rPr lang="nl-NL" sz="1500" dirty="0"/>
              <a:t>Omzet software eerder</a:t>
            </a:r>
          </a:p>
        </p:txBody>
      </p:sp>
      <p:sp>
        <p:nvSpPr>
          <p:cNvPr id="9" name="Tekstvak 8"/>
          <p:cNvSpPr txBox="1"/>
          <p:nvPr/>
        </p:nvSpPr>
        <p:spPr>
          <a:xfrm>
            <a:off x="332199" y="3643245"/>
            <a:ext cx="1345368" cy="323165"/>
          </a:xfrm>
          <a:prstGeom prst="rect">
            <a:avLst/>
          </a:prstGeom>
          <a:noFill/>
        </p:spPr>
        <p:txBody>
          <a:bodyPr wrap="none" rtlCol="0">
            <a:spAutoFit/>
          </a:bodyPr>
          <a:lstStyle/>
          <a:p>
            <a:r>
              <a:rPr lang="nl-NL" sz="1500" b="1" dirty="0"/>
              <a:t>Totale omzet</a:t>
            </a:r>
          </a:p>
        </p:txBody>
      </p:sp>
      <p:sp>
        <p:nvSpPr>
          <p:cNvPr id="13" name="Tekstvak 12"/>
          <p:cNvSpPr txBox="1"/>
          <p:nvPr/>
        </p:nvSpPr>
        <p:spPr>
          <a:xfrm>
            <a:off x="332199" y="4087286"/>
            <a:ext cx="1834156" cy="323165"/>
          </a:xfrm>
          <a:prstGeom prst="rect">
            <a:avLst/>
          </a:prstGeom>
          <a:noFill/>
        </p:spPr>
        <p:txBody>
          <a:bodyPr wrap="none" rtlCol="0">
            <a:spAutoFit/>
          </a:bodyPr>
          <a:lstStyle/>
          <a:p>
            <a:r>
              <a:rPr lang="nl-NL" sz="1500" dirty="0"/>
              <a:t>Afschrijvingskosten</a:t>
            </a:r>
          </a:p>
        </p:txBody>
      </p:sp>
      <p:sp>
        <p:nvSpPr>
          <p:cNvPr id="14" name="Tekstvak 13"/>
          <p:cNvSpPr txBox="1"/>
          <p:nvPr/>
        </p:nvSpPr>
        <p:spPr>
          <a:xfrm>
            <a:off x="332199" y="4353729"/>
            <a:ext cx="1609736" cy="323165"/>
          </a:xfrm>
          <a:prstGeom prst="rect">
            <a:avLst/>
          </a:prstGeom>
          <a:noFill/>
        </p:spPr>
        <p:txBody>
          <a:bodyPr wrap="none" rtlCol="0">
            <a:spAutoFit/>
          </a:bodyPr>
          <a:lstStyle/>
          <a:p>
            <a:r>
              <a:rPr lang="nl-NL" sz="1500" dirty="0"/>
              <a:t>Jaarlijkse kosten</a:t>
            </a:r>
          </a:p>
        </p:txBody>
      </p:sp>
      <p:sp>
        <p:nvSpPr>
          <p:cNvPr id="15" name="Tekstvak 14"/>
          <p:cNvSpPr txBox="1"/>
          <p:nvPr/>
        </p:nvSpPr>
        <p:spPr>
          <a:xfrm>
            <a:off x="332199" y="4620172"/>
            <a:ext cx="2133918" cy="323165"/>
          </a:xfrm>
          <a:prstGeom prst="rect">
            <a:avLst/>
          </a:prstGeom>
          <a:noFill/>
        </p:spPr>
        <p:txBody>
          <a:bodyPr wrap="none" rtlCol="0">
            <a:spAutoFit/>
          </a:bodyPr>
          <a:lstStyle/>
          <a:p>
            <a:r>
              <a:rPr lang="nl-NL" sz="1500" dirty="0"/>
              <a:t>Kosten implementaties</a:t>
            </a:r>
          </a:p>
        </p:txBody>
      </p:sp>
      <p:sp>
        <p:nvSpPr>
          <p:cNvPr id="16" name="Tekstvak 15"/>
          <p:cNvSpPr txBox="1"/>
          <p:nvPr/>
        </p:nvSpPr>
        <p:spPr>
          <a:xfrm>
            <a:off x="332199" y="4886616"/>
            <a:ext cx="1409488" cy="323165"/>
          </a:xfrm>
          <a:prstGeom prst="rect">
            <a:avLst/>
          </a:prstGeom>
          <a:noFill/>
        </p:spPr>
        <p:txBody>
          <a:bodyPr wrap="none" rtlCol="0">
            <a:spAutoFit/>
          </a:bodyPr>
          <a:lstStyle/>
          <a:p>
            <a:r>
              <a:rPr lang="nl-NL" sz="1500" b="1" dirty="0"/>
              <a:t>Totale kosten</a:t>
            </a:r>
          </a:p>
        </p:txBody>
      </p:sp>
      <p:sp>
        <p:nvSpPr>
          <p:cNvPr id="17" name="Tekstvak 16"/>
          <p:cNvSpPr txBox="1"/>
          <p:nvPr/>
        </p:nvSpPr>
        <p:spPr>
          <a:xfrm>
            <a:off x="332199" y="5311460"/>
            <a:ext cx="1072730" cy="323165"/>
          </a:xfrm>
          <a:prstGeom prst="rect">
            <a:avLst/>
          </a:prstGeom>
          <a:noFill/>
        </p:spPr>
        <p:txBody>
          <a:bodyPr wrap="none" rtlCol="0">
            <a:spAutoFit/>
          </a:bodyPr>
          <a:lstStyle/>
          <a:p>
            <a:r>
              <a:rPr lang="nl-NL" sz="1500" b="1" dirty="0"/>
              <a:t>Jaarwinst</a:t>
            </a:r>
          </a:p>
        </p:txBody>
      </p:sp>
      <p:sp>
        <p:nvSpPr>
          <p:cNvPr id="18" name="Tekstvak 17"/>
          <p:cNvSpPr txBox="1"/>
          <p:nvPr/>
        </p:nvSpPr>
        <p:spPr>
          <a:xfrm>
            <a:off x="332199" y="5577903"/>
            <a:ext cx="1749197" cy="323165"/>
          </a:xfrm>
          <a:prstGeom prst="rect">
            <a:avLst/>
          </a:prstGeom>
          <a:noFill/>
        </p:spPr>
        <p:txBody>
          <a:bodyPr wrap="none" rtlCol="0">
            <a:spAutoFit/>
          </a:bodyPr>
          <a:lstStyle/>
          <a:p>
            <a:r>
              <a:rPr lang="nl-NL" sz="1500" dirty="0"/>
              <a:t>Cumulatieve winst</a:t>
            </a:r>
          </a:p>
        </p:txBody>
      </p:sp>
    </p:spTree>
    <p:extLst>
      <p:ext uri="{BB962C8B-B14F-4D97-AF65-F5344CB8AC3E}">
        <p14:creationId xmlns:p14="http://schemas.microsoft.com/office/powerpoint/2010/main" val="48293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p:cNvSpPr/>
          <p:nvPr/>
        </p:nvSpPr>
        <p:spPr>
          <a:xfrm>
            <a:off x="2477806" y="2917751"/>
            <a:ext cx="6509820" cy="10273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p:nvSpPr>
        <p:spPr>
          <a:xfrm>
            <a:off x="2474132" y="4161122"/>
            <a:ext cx="6509820" cy="996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2466117" y="5373216"/>
            <a:ext cx="6509820" cy="488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2483768" y="1772816"/>
            <a:ext cx="6509820" cy="9180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p:cNvSpPr>
            <a:spLocks noGrp="1"/>
          </p:cNvSpPr>
          <p:nvPr>
            <p:ph type="title"/>
          </p:nvPr>
        </p:nvSpPr>
        <p:spPr/>
        <p:txBody>
          <a:bodyPr/>
          <a:lstStyle/>
          <a:p>
            <a:r>
              <a:rPr lang="nl-NL" dirty="0"/>
              <a:t>Oefening 1 – Groep 2</a:t>
            </a:r>
          </a:p>
        </p:txBody>
      </p:sp>
      <p:sp>
        <p:nvSpPr>
          <p:cNvPr id="4" name="Tekstvak 3"/>
          <p:cNvSpPr txBox="1"/>
          <p:nvPr/>
        </p:nvSpPr>
        <p:spPr>
          <a:xfrm>
            <a:off x="332199" y="2367750"/>
            <a:ext cx="1577676" cy="323165"/>
          </a:xfrm>
          <a:prstGeom prst="rect">
            <a:avLst/>
          </a:prstGeom>
          <a:noFill/>
        </p:spPr>
        <p:txBody>
          <a:bodyPr wrap="none" rtlCol="0">
            <a:spAutoFit/>
          </a:bodyPr>
          <a:lstStyle/>
          <a:p>
            <a:r>
              <a:rPr lang="nl-NL" sz="1500" dirty="0"/>
              <a:t>Aantal verkopen</a:t>
            </a:r>
          </a:p>
        </p:txBody>
      </p:sp>
      <p:sp>
        <p:nvSpPr>
          <p:cNvPr id="6" name="Tekstvak 5"/>
          <p:cNvSpPr txBox="1"/>
          <p:nvPr/>
        </p:nvSpPr>
        <p:spPr>
          <a:xfrm>
            <a:off x="332199" y="2843915"/>
            <a:ext cx="2004075" cy="323165"/>
          </a:xfrm>
          <a:prstGeom prst="rect">
            <a:avLst/>
          </a:prstGeom>
          <a:noFill/>
        </p:spPr>
        <p:txBody>
          <a:bodyPr wrap="none" rtlCol="0">
            <a:spAutoFit/>
          </a:bodyPr>
          <a:lstStyle/>
          <a:p>
            <a:r>
              <a:rPr lang="nl-NL" sz="1500" dirty="0"/>
              <a:t>Omzet uit </a:t>
            </a:r>
            <a:r>
              <a:rPr lang="nl-NL" sz="1500" dirty="0" err="1"/>
              <a:t>impl.dagen</a:t>
            </a:r>
            <a:endParaRPr lang="nl-NL" sz="1500" dirty="0"/>
          </a:p>
        </p:txBody>
      </p:sp>
      <p:sp>
        <p:nvSpPr>
          <p:cNvPr id="7" name="Tekstvak 6"/>
          <p:cNvSpPr txBox="1"/>
          <p:nvPr/>
        </p:nvSpPr>
        <p:spPr>
          <a:xfrm>
            <a:off x="332199" y="3110358"/>
            <a:ext cx="2089033" cy="323165"/>
          </a:xfrm>
          <a:prstGeom prst="rect">
            <a:avLst/>
          </a:prstGeom>
          <a:noFill/>
        </p:spPr>
        <p:txBody>
          <a:bodyPr wrap="none" rtlCol="0">
            <a:spAutoFit/>
          </a:bodyPr>
          <a:lstStyle/>
          <a:p>
            <a:r>
              <a:rPr lang="nl-NL" sz="1500" dirty="0"/>
              <a:t>Omzet software nieuw</a:t>
            </a:r>
          </a:p>
        </p:txBody>
      </p:sp>
      <p:sp>
        <p:nvSpPr>
          <p:cNvPr id="8" name="Tekstvak 7"/>
          <p:cNvSpPr txBox="1"/>
          <p:nvPr/>
        </p:nvSpPr>
        <p:spPr>
          <a:xfrm>
            <a:off x="332199" y="3376801"/>
            <a:ext cx="2141933" cy="323165"/>
          </a:xfrm>
          <a:prstGeom prst="rect">
            <a:avLst/>
          </a:prstGeom>
          <a:noFill/>
        </p:spPr>
        <p:txBody>
          <a:bodyPr wrap="none" rtlCol="0">
            <a:spAutoFit/>
          </a:bodyPr>
          <a:lstStyle/>
          <a:p>
            <a:r>
              <a:rPr lang="nl-NL" sz="1500" dirty="0"/>
              <a:t>Omzet software eerder</a:t>
            </a:r>
          </a:p>
        </p:txBody>
      </p:sp>
      <p:sp>
        <p:nvSpPr>
          <p:cNvPr id="9" name="Tekstvak 8"/>
          <p:cNvSpPr txBox="1"/>
          <p:nvPr/>
        </p:nvSpPr>
        <p:spPr>
          <a:xfrm>
            <a:off x="332199" y="3643245"/>
            <a:ext cx="1345368" cy="323165"/>
          </a:xfrm>
          <a:prstGeom prst="rect">
            <a:avLst/>
          </a:prstGeom>
          <a:noFill/>
        </p:spPr>
        <p:txBody>
          <a:bodyPr wrap="none" rtlCol="0">
            <a:spAutoFit/>
          </a:bodyPr>
          <a:lstStyle/>
          <a:p>
            <a:r>
              <a:rPr lang="nl-NL" sz="1500" b="1" dirty="0"/>
              <a:t>Totale omzet</a:t>
            </a:r>
          </a:p>
        </p:txBody>
      </p:sp>
      <p:sp>
        <p:nvSpPr>
          <p:cNvPr id="13" name="Tekstvak 12"/>
          <p:cNvSpPr txBox="1"/>
          <p:nvPr/>
        </p:nvSpPr>
        <p:spPr>
          <a:xfrm>
            <a:off x="332199" y="4087286"/>
            <a:ext cx="1834156" cy="323165"/>
          </a:xfrm>
          <a:prstGeom prst="rect">
            <a:avLst/>
          </a:prstGeom>
          <a:noFill/>
        </p:spPr>
        <p:txBody>
          <a:bodyPr wrap="none" rtlCol="0">
            <a:spAutoFit/>
          </a:bodyPr>
          <a:lstStyle/>
          <a:p>
            <a:r>
              <a:rPr lang="nl-NL" sz="1500" dirty="0"/>
              <a:t>Afschrijvingskosten</a:t>
            </a:r>
          </a:p>
        </p:txBody>
      </p:sp>
      <p:sp>
        <p:nvSpPr>
          <p:cNvPr id="14" name="Tekstvak 13"/>
          <p:cNvSpPr txBox="1"/>
          <p:nvPr/>
        </p:nvSpPr>
        <p:spPr>
          <a:xfrm>
            <a:off x="332199" y="4353729"/>
            <a:ext cx="1609736" cy="323165"/>
          </a:xfrm>
          <a:prstGeom prst="rect">
            <a:avLst/>
          </a:prstGeom>
          <a:noFill/>
        </p:spPr>
        <p:txBody>
          <a:bodyPr wrap="none" rtlCol="0">
            <a:spAutoFit/>
          </a:bodyPr>
          <a:lstStyle/>
          <a:p>
            <a:r>
              <a:rPr lang="nl-NL" sz="1500" dirty="0"/>
              <a:t>Jaarlijkse kosten</a:t>
            </a:r>
          </a:p>
        </p:txBody>
      </p:sp>
      <p:sp>
        <p:nvSpPr>
          <p:cNvPr id="15" name="Tekstvak 14"/>
          <p:cNvSpPr txBox="1"/>
          <p:nvPr/>
        </p:nvSpPr>
        <p:spPr>
          <a:xfrm>
            <a:off x="332199" y="4620172"/>
            <a:ext cx="2133918" cy="323165"/>
          </a:xfrm>
          <a:prstGeom prst="rect">
            <a:avLst/>
          </a:prstGeom>
          <a:noFill/>
        </p:spPr>
        <p:txBody>
          <a:bodyPr wrap="none" rtlCol="0">
            <a:spAutoFit/>
          </a:bodyPr>
          <a:lstStyle/>
          <a:p>
            <a:r>
              <a:rPr lang="nl-NL" sz="1500" dirty="0"/>
              <a:t>Kosten implementaties</a:t>
            </a:r>
          </a:p>
        </p:txBody>
      </p:sp>
      <p:sp>
        <p:nvSpPr>
          <p:cNvPr id="16" name="Tekstvak 15"/>
          <p:cNvSpPr txBox="1"/>
          <p:nvPr/>
        </p:nvSpPr>
        <p:spPr>
          <a:xfrm>
            <a:off x="332199" y="4886616"/>
            <a:ext cx="1409488" cy="323165"/>
          </a:xfrm>
          <a:prstGeom prst="rect">
            <a:avLst/>
          </a:prstGeom>
          <a:noFill/>
        </p:spPr>
        <p:txBody>
          <a:bodyPr wrap="none" rtlCol="0">
            <a:spAutoFit/>
          </a:bodyPr>
          <a:lstStyle/>
          <a:p>
            <a:r>
              <a:rPr lang="nl-NL" sz="1500" b="1" dirty="0"/>
              <a:t>Totale kosten</a:t>
            </a:r>
          </a:p>
        </p:txBody>
      </p:sp>
      <p:sp>
        <p:nvSpPr>
          <p:cNvPr id="17" name="Tekstvak 16"/>
          <p:cNvSpPr txBox="1"/>
          <p:nvPr/>
        </p:nvSpPr>
        <p:spPr>
          <a:xfrm>
            <a:off x="332199" y="5311460"/>
            <a:ext cx="1072730" cy="323165"/>
          </a:xfrm>
          <a:prstGeom prst="rect">
            <a:avLst/>
          </a:prstGeom>
          <a:noFill/>
        </p:spPr>
        <p:txBody>
          <a:bodyPr wrap="none" rtlCol="0">
            <a:spAutoFit/>
          </a:bodyPr>
          <a:lstStyle/>
          <a:p>
            <a:r>
              <a:rPr lang="nl-NL" sz="1500" b="1" dirty="0"/>
              <a:t>Jaarwinst</a:t>
            </a:r>
          </a:p>
        </p:txBody>
      </p:sp>
      <p:sp>
        <p:nvSpPr>
          <p:cNvPr id="18" name="Tekstvak 17"/>
          <p:cNvSpPr txBox="1"/>
          <p:nvPr/>
        </p:nvSpPr>
        <p:spPr>
          <a:xfrm>
            <a:off x="332199" y="5577903"/>
            <a:ext cx="1749197" cy="323165"/>
          </a:xfrm>
          <a:prstGeom prst="rect">
            <a:avLst/>
          </a:prstGeom>
          <a:noFill/>
        </p:spPr>
        <p:txBody>
          <a:bodyPr wrap="none" rtlCol="0">
            <a:spAutoFit/>
          </a:bodyPr>
          <a:lstStyle/>
          <a:p>
            <a:r>
              <a:rPr lang="nl-NL" sz="1500" dirty="0"/>
              <a:t>Cumulatieve winst</a:t>
            </a:r>
          </a:p>
        </p:txBody>
      </p:sp>
    </p:spTree>
    <p:extLst>
      <p:ext uri="{BB962C8B-B14F-4D97-AF65-F5344CB8AC3E}">
        <p14:creationId xmlns:p14="http://schemas.microsoft.com/office/powerpoint/2010/main" val="42168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Afbeeldingsresultaat voor cap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060848"/>
            <a:ext cx="4143375" cy="434340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971550" y="827088"/>
            <a:ext cx="7197725" cy="935037"/>
          </a:xfrm>
          <a:prstGeom prst="rect">
            <a:avLst/>
          </a:prstGeom>
        </p:spPr>
        <p:txBody>
          <a:bodyPr/>
          <a:lstStyle>
            <a:lvl1pPr algn="l" rtl="0" eaLnBrk="0" fontAlgn="base" hangingPunct="0">
              <a:lnSpc>
                <a:spcPts val="3200"/>
              </a:lnSpc>
              <a:spcBef>
                <a:spcPct val="0"/>
              </a:spcBef>
              <a:spcAft>
                <a:spcPct val="0"/>
              </a:spcAft>
              <a:defRPr sz="2400" b="1">
                <a:solidFill>
                  <a:schemeClr val="tx2"/>
                </a:solidFill>
                <a:latin typeface="+mj-lt"/>
                <a:ea typeface="+mj-ea"/>
                <a:cs typeface="ＭＳ Ｐゴシック" charset="0"/>
              </a:defRPr>
            </a:lvl1pPr>
            <a:lvl2pPr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cs typeface="ＭＳ Ｐゴシック" charset="0"/>
              </a:defRPr>
            </a:lvl2pPr>
            <a:lvl3pPr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cs typeface="ＭＳ Ｐゴシック" charset="0"/>
              </a:defRPr>
            </a:lvl3pPr>
            <a:lvl4pPr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cs typeface="ＭＳ Ｐゴシック" charset="0"/>
              </a:defRPr>
            </a:lvl4pPr>
            <a:lvl5pPr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cs typeface="ＭＳ Ｐゴシック" charset="0"/>
              </a:defRPr>
            </a:lvl5pPr>
            <a:lvl6pPr marL="457200"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defRPr>
            </a:lvl6pPr>
            <a:lvl7pPr marL="914400"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defRPr>
            </a:lvl7pPr>
            <a:lvl8pPr marL="1371600"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defRPr>
            </a:lvl8pPr>
            <a:lvl9pPr marL="1828800"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defRPr>
            </a:lvl9pPr>
          </a:lstStyle>
          <a:p>
            <a:r>
              <a:rPr lang="nl-NL" kern="0"/>
              <a:t>Petje op / Petje af quiz</a:t>
            </a:r>
            <a:endParaRPr lang="nl-NL" kern="0" dirty="0"/>
          </a:p>
        </p:txBody>
      </p:sp>
    </p:spTree>
    <p:extLst>
      <p:ext uri="{BB962C8B-B14F-4D97-AF65-F5344CB8AC3E}">
        <p14:creationId xmlns:p14="http://schemas.microsoft.com/office/powerpoint/2010/main" val="3756939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p:cNvSpPr/>
          <p:nvPr/>
        </p:nvSpPr>
        <p:spPr>
          <a:xfrm>
            <a:off x="2477806" y="2917751"/>
            <a:ext cx="6509820" cy="10273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p:nvSpPr>
        <p:spPr>
          <a:xfrm>
            <a:off x="2474132" y="4161122"/>
            <a:ext cx="6509820" cy="9960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2466117" y="5373216"/>
            <a:ext cx="6509820" cy="488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2483768" y="1772816"/>
            <a:ext cx="6509820" cy="9180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p:cNvSpPr>
            <a:spLocks noGrp="1"/>
          </p:cNvSpPr>
          <p:nvPr>
            <p:ph type="title"/>
          </p:nvPr>
        </p:nvSpPr>
        <p:spPr/>
        <p:txBody>
          <a:bodyPr/>
          <a:lstStyle/>
          <a:p>
            <a:r>
              <a:rPr lang="nl-NL" dirty="0"/>
              <a:t>Oefening 1 – Groep 3</a:t>
            </a:r>
          </a:p>
        </p:txBody>
      </p:sp>
      <p:sp>
        <p:nvSpPr>
          <p:cNvPr id="4" name="Tekstvak 3"/>
          <p:cNvSpPr txBox="1"/>
          <p:nvPr/>
        </p:nvSpPr>
        <p:spPr>
          <a:xfrm>
            <a:off x="332199" y="2367750"/>
            <a:ext cx="1577676" cy="323165"/>
          </a:xfrm>
          <a:prstGeom prst="rect">
            <a:avLst/>
          </a:prstGeom>
          <a:noFill/>
        </p:spPr>
        <p:txBody>
          <a:bodyPr wrap="none" rtlCol="0">
            <a:spAutoFit/>
          </a:bodyPr>
          <a:lstStyle/>
          <a:p>
            <a:r>
              <a:rPr lang="nl-NL" sz="1500" dirty="0"/>
              <a:t>Aantal verkopen</a:t>
            </a:r>
          </a:p>
        </p:txBody>
      </p:sp>
      <p:sp>
        <p:nvSpPr>
          <p:cNvPr id="6" name="Tekstvak 5"/>
          <p:cNvSpPr txBox="1"/>
          <p:nvPr/>
        </p:nvSpPr>
        <p:spPr>
          <a:xfrm>
            <a:off x="332199" y="2843915"/>
            <a:ext cx="2004075" cy="323165"/>
          </a:xfrm>
          <a:prstGeom prst="rect">
            <a:avLst/>
          </a:prstGeom>
          <a:noFill/>
        </p:spPr>
        <p:txBody>
          <a:bodyPr wrap="none" rtlCol="0">
            <a:spAutoFit/>
          </a:bodyPr>
          <a:lstStyle/>
          <a:p>
            <a:r>
              <a:rPr lang="nl-NL" sz="1500" dirty="0"/>
              <a:t>Omzet uit </a:t>
            </a:r>
            <a:r>
              <a:rPr lang="nl-NL" sz="1500" dirty="0" err="1"/>
              <a:t>impl.dagen</a:t>
            </a:r>
            <a:endParaRPr lang="nl-NL" sz="1500" dirty="0"/>
          </a:p>
        </p:txBody>
      </p:sp>
      <p:sp>
        <p:nvSpPr>
          <p:cNvPr id="7" name="Tekstvak 6"/>
          <p:cNvSpPr txBox="1"/>
          <p:nvPr/>
        </p:nvSpPr>
        <p:spPr>
          <a:xfrm>
            <a:off x="332199" y="3110358"/>
            <a:ext cx="2089033" cy="323165"/>
          </a:xfrm>
          <a:prstGeom prst="rect">
            <a:avLst/>
          </a:prstGeom>
          <a:noFill/>
        </p:spPr>
        <p:txBody>
          <a:bodyPr wrap="none" rtlCol="0">
            <a:spAutoFit/>
          </a:bodyPr>
          <a:lstStyle/>
          <a:p>
            <a:r>
              <a:rPr lang="nl-NL" sz="1500" dirty="0"/>
              <a:t>Omzet software nieuw</a:t>
            </a:r>
          </a:p>
        </p:txBody>
      </p:sp>
      <p:sp>
        <p:nvSpPr>
          <p:cNvPr id="8" name="Tekstvak 7"/>
          <p:cNvSpPr txBox="1"/>
          <p:nvPr/>
        </p:nvSpPr>
        <p:spPr>
          <a:xfrm>
            <a:off x="332199" y="3376801"/>
            <a:ext cx="2141933" cy="323165"/>
          </a:xfrm>
          <a:prstGeom prst="rect">
            <a:avLst/>
          </a:prstGeom>
          <a:noFill/>
        </p:spPr>
        <p:txBody>
          <a:bodyPr wrap="none" rtlCol="0">
            <a:spAutoFit/>
          </a:bodyPr>
          <a:lstStyle/>
          <a:p>
            <a:r>
              <a:rPr lang="nl-NL" sz="1500" dirty="0"/>
              <a:t>Omzet software eerder</a:t>
            </a:r>
          </a:p>
        </p:txBody>
      </p:sp>
      <p:sp>
        <p:nvSpPr>
          <p:cNvPr id="9" name="Tekstvak 8"/>
          <p:cNvSpPr txBox="1"/>
          <p:nvPr/>
        </p:nvSpPr>
        <p:spPr>
          <a:xfrm>
            <a:off x="332199" y="3643245"/>
            <a:ext cx="1345368" cy="323165"/>
          </a:xfrm>
          <a:prstGeom prst="rect">
            <a:avLst/>
          </a:prstGeom>
          <a:noFill/>
        </p:spPr>
        <p:txBody>
          <a:bodyPr wrap="none" rtlCol="0">
            <a:spAutoFit/>
          </a:bodyPr>
          <a:lstStyle/>
          <a:p>
            <a:r>
              <a:rPr lang="nl-NL" sz="1500" b="1" dirty="0"/>
              <a:t>Totale omzet</a:t>
            </a:r>
          </a:p>
        </p:txBody>
      </p:sp>
      <p:sp>
        <p:nvSpPr>
          <p:cNvPr id="13" name="Tekstvak 12"/>
          <p:cNvSpPr txBox="1"/>
          <p:nvPr/>
        </p:nvSpPr>
        <p:spPr>
          <a:xfrm>
            <a:off x="332199" y="4087286"/>
            <a:ext cx="1834156" cy="323165"/>
          </a:xfrm>
          <a:prstGeom prst="rect">
            <a:avLst/>
          </a:prstGeom>
          <a:noFill/>
        </p:spPr>
        <p:txBody>
          <a:bodyPr wrap="none" rtlCol="0">
            <a:spAutoFit/>
          </a:bodyPr>
          <a:lstStyle/>
          <a:p>
            <a:r>
              <a:rPr lang="nl-NL" sz="1500" dirty="0"/>
              <a:t>Afschrijvingskosten</a:t>
            </a:r>
          </a:p>
        </p:txBody>
      </p:sp>
      <p:sp>
        <p:nvSpPr>
          <p:cNvPr id="14" name="Tekstvak 13"/>
          <p:cNvSpPr txBox="1"/>
          <p:nvPr/>
        </p:nvSpPr>
        <p:spPr>
          <a:xfrm>
            <a:off x="332199" y="4353729"/>
            <a:ext cx="1609736" cy="323165"/>
          </a:xfrm>
          <a:prstGeom prst="rect">
            <a:avLst/>
          </a:prstGeom>
          <a:noFill/>
        </p:spPr>
        <p:txBody>
          <a:bodyPr wrap="none" rtlCol="0">
            <a:spAutoFit/>
          </a:bodyPr>
          <a:lstStyle/>
          <a:p>
            <a:r>
              <a:rPr lang="nl-NL" sz="1500" dirty="0"/>
              <a:t>Jaarlijkse kosten</a:t>
            </a:r>
          </a:p>
        </p:txBody>
      </p:sp>
      <p:sp>
        <p:nvSpPr>
          <p:cNvPr id="15" name="Tekstvak 14"/>
          <p:cNvSpPr txBox="1"/>
          <p:nvPr/>
        </p:nvSpPr>
        <p:spPr>
          <a:xfrm>
            <a:off x="332199" y="4620172"/>
            <a:ext cx="2133918" cy="323165"/>
          </a:xfrm>
          <a:prstGeom prst="rect">
            <a:avLst/>
          </a:prstGeom>
          <a:noFill/>
        </p:spPr>
        <p:txBody>
          <a:bodyPr wrap="none" rtlCol="0">
            <a:spAutoFit/>
          </a:bodyPr>
          <a:lstStyle/>
          <a:p>
            <a:r>
              <a:rPr lang="nl-NL" sz="1500" dirty="0"/>
              <a:t>Kosten implementaties</a:t>
            </a:r>
          </a:p>
        </p:txBody>
      </p:sp>
      <p:sp>
        <p:nvSpPr>
          <p:cNvPr id="16" name="Tekstvak 15"/>
          <p:cNvSpPr txBox="1"/>
          <p:nvPr/>
        </p:nvSpPr>
        <p:spPr>
          <a:xfrm>
            <a:off x="332199" y="4886616"/>
            <a:ext cx="1409488" cy="323165"/>
          </a:xfrm>
          <a:prstGeom prst="rect">
            <a:avLst/>
          </a:prstGeom>
          <a:noFill/>
        </p:spPr>
        <p:txBody>
          <a:bodyPr wrap="none" rtlCol="0">
            <a:spAutoFit/>
          </a:bodyPr>
          <a:lstStyle/>
          <a:p>
            <a:r>
              <a:rPr lang="nl-NL" sz="1500" b="1" dirty="0"/>
              <a:t>Totale kosten</a:t>
            </a:r>
          </a:p>
        </p:txBody>
      </p:sp>
      <p:sp>
        <p:nvSpPr>
          <p:cNvPr id="17" name="Tekstvak 16"/>
          <p:cNvSpPr txBox="1"/>
          <p:nvPr/>
        </p:nvSpPr>
        <p:spPr>
          <a:xfrm>
            <a:off x="332199" y="5311460"/>
            <a:ext cx="1072730" cy="323165"/>
          </a:xfrm>
          <a:prstGeom prst="rect">
            <a:avLst/>
          </a:prstGeom>
          <a:noFill/>
        </p:spPr>
        <p:txBody>
          <a:bodyPr wrap="none" rtlCol="0">
            <a:spAutoFit/>
          </a:bodyPr>
          <a:lstStyle/>
          <a:p>
            <a:r>
              <a:rPr lang="nl-NL" sz="1500" b="1" dirty="0"/>
              <a:t>Jaarwinst</a:t>
            </a:r>
          </a:p>
        </p:txBody>
      </p:sp>
      <p:sp>
        <p:nvSpPr>
          <p:cNvPr id="18" name="Tekstvak 17"/>
          <p:cNvSpPr txBox="1"/>
          <p:nvPr/>
        </p:nvSpPr>
        <p:spPr>
          <a:xfrm>
            <a:off x="332199" y="5577903"/>
            <a:ext cx="1749197" cy="323165"/>
          </a:xfrm>
          <a:prstGeom prst="rect">
            <a:avLst/>
          </a:prstGeom>
          <a:noFill/>
        </p:spPr>
        <p:txBody>
          <a:bodyPr wrap="none" rtlCol="0">
            <a:spAutoFit/>
          </a:bodyPr>
          <a:lstStyle/>
          <a:p>
            <a:r>
              <a:rPr lang="nl-NL" sz="1500" dirty="0"/>
              <a:t>Cumulatieve winst</a:t>
            </a:r>
          </a:p>
        </p:txBody>
      </p:sp>
    </p:spTree>
    <p:extLst>
      <p:ext uri="{BB962C8B-B14F-4D97-AF65-F5344CB8AC3E}">
        <p14:creationId xmlns:p14="http://schemas.microsoft.com/office/powerpoint/2010/main" val="3795251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ChangeArrowheads="1"/>
          </p:cNvSpPr>
          <p:nvPr/>
        </p:nvSpPr>
        <p:spPr bwMode="auto">
          <a:xfrm>
            <a:off x="0" y="6426200"/>
            <a:ext cx="6478588" cy="431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nl-NL" sz="2400" b="0">
              <a:solidFill>
                <a:schemeClr val="tx1"/>
              </a:solidFill>
            </a:endParaRPr>
          </a:p>
        </p:txBody>
      </p:sp>
      <p:pic>
        <p:nvPicPr>
          <p:cNvPr id="26626" name="Afbeelding 5" descr="TEL_Luchtfot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0213"/>
            <a:ext cx="9144000"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descr="LogoTelen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663" y="228600"/>
            <a:ext cx="19796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p:nvPr/>
        </p:nvPicPr>
        <p:blipFill>
          <a:blip r:embed="rId5" cstate="print">
            <a:extLst>
              <a:ext uri="{28A0092B-C50C-407E-A947-70E740481C1C}">
                <a14:useLocalDpi xmlns:a14="http://schemas.microsoft.com/office/drawing/2010/main" val="0"/>
              </a:ext>
            </a:extLst>
          </a:blip>
          <a:stretch>
            <a:fillRect/>
          </a:stretch>
        </p:blipFill>
        <p:spPr>
          <a:xfrm>
            <a:off x="971600" y="6486377"/>
            <a:ext cx="875030" cy="290195"/>
          </a:xfrm>
          <a:prstGeom prst="roundRect">
            <a:avLst/>
          </a:prstGeom>
        </p:spPr>
      </p:pic>
      <p:pic>
        <p:nvPicPr>
          <p:cNvPr id="20488" name="Picture 8" descr="Afbeeldingsresultaat voor wetgeving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2671218"/>
            <a:ext cx="4284048" cy="332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90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jschrift: pijl-rechts 3"/>
          <p:cNvSpPr/>
          <p:nvPr/>
        </p:nvSpPr>
        <p:spPr>
          <a:xfrm>
            <a:off x="539552" y="1052736"/>
            <a:ext cx="5040560" cy="26642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83568" y="1844824"/>
            <a:ext cx="2880320" cy="1362075"/>
          </a:xfrm>
        </p:spPr>
        <p:txBody>
          <a:bodyPr/>
          <a:lstStyle/>
          <a:p>
            <a:pPr algn="r"/>
            <a:r>
              <a:rPr lang="nl-NL" dirty="0">
                <a:solidFill>
                  <a:schemeClr val="bg1"/>
                </a:solidFill>
              </a:rPr>
              <a:t>Overheid</a:t>
            </a:r>
            <a:br>
              <a:rPr lang="nl-NL" dirty="0">
                <a:solidFill>
                  <a:schemeClr val="bg1"/>
                </a:solidFill>
              </a:rPr>
            </a:br>
            <a:r>
              <a:rPr lang="nl-NL" dirty="0">
                <a:solidFill>
                  <a:schemeClr val="bg1"/>
                </a:solidFill>
              </a:rPr>
              <a:t>in</a:t>
            </a:r>
            <a:br>
              <a:rPr lang="nl-NL" dirty="0">
                <a:solidFill>
                  <a:schemeClr val="bg1"/>
                </a:solidFill>
              </a:rPr>
            </a:br>
            <a:r>
              <a:rPr lang="nl-NL" dirty="0">
                <a:solidFill>
                  <a:schemeClr val="bg1"/>
                </a:solidFill>
              </a:rPr>
              <a:t>beweging</a:t>
            </a:r>
            <a:br>
              <a:rPr lang="nl-NL" dirty="0">
                <a:solidFill>
                  <a:schemeClr val="bg1"/>
                </a:solidFill>
              </a:rPr>
            </a:br>
            <a:endParaRPr lang="nl-NL" dirty="0">
              <a:solidFill>
                <a:schemeClr val="bg1"/>
              </a:solidFill>
            </a:endParaRPr>
          </a:p>
        </p:txBody>
      </p:sp>
      <p:sp>
        <p:nvSpPr>
          <p:cNvPr id="3" name="Titel 1"/>
          <p:cNvSpPr txBox="1">
            <a:spLocks/>
          </p:cNvSpPr>
          <p:nvPr/>
        </p:nvSpPr>
        <p:spPr bwMode="auto">
          <a:xfrm>
            <a:off x="5292080" y="2237829"/>
            <a:ext cx="32403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3200"/>
              </a:lnSpc>
              <a:spcBef>
                <a:spcPct val="0"/>
              </a:spcBef>
              <a:spcAft>
                <a:spcPct val="0"/>
              </a:spcAft>
              <a:defRPr sz="4000" b="1" cap="all">
                <a:solidFill>
                  <a:schemeClr val="tx2"/>
                </a:solidFill>
                <a:latin typeface="+mj-lt"/>
                <a:ea typeface="+mj-ea"/>
                <a:cs typeface="ＭＳ Ｐゴシック" charset="0"/>
              </a:defRPr>
            </a:lvl1pPr>
            <a:lvl2pPr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cs typeface="ＭＳ Ｐゴシック" charset="0"/>
              </a:defRPr>
            </a:lvl2pPr>
            <a:lvl3pPr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cs typeface="ＭＳ Ｐゴシック" charset="0"/>
              </a:defRPr>
            </a:lvl3pPr>
            <a:lvl4pPr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cs typeface="ＭＳ Ｐゴシック" charset="0"/>
              </a:defRPr>
            </a:lvl4pPr>
            <a:lvl5pPr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cs typeface="ＭＳ Ｐゴシック" charset="0"/>
              </a:defRPr>
            </a:lvl5pPr>
            <a:lvl6pPr marL="457200"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defRPr>
            </a:lvl6pPr>
            <a:lvl7pPr marL="914400"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defRPr>
            </a:lvl7pPr>
            <a:lvl8pPr marL="1371600"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defRPr>
            </a:lvl8pPr>
            <a:lvl9pPr marL="1828800" algn="l" rtl="0" eaLnBrk="0" fontAlgn="base" hangingPunct="0">
              <a:lnSpc>
                <a:spcPts val="3200"/>
              </a:lnSpc>
              <a:spcBef>
                <a:spcPct val="0"/>
              </a:spcBef>
              <a:spcAft>
                <a:spcPct val="0"/>
              </a:spcAft>
              <a:defRPr sz="2400" b="1">
                <a:solidFill>
                  <a:schemeClr val="tx2"/>
                </a:solidFill>
                <a:latin typeface="Arial" pitchFamily="34" charset="0"/>
                <a:ea typeface="ＭＳ Ｐゴシック" pitchFamily="34" charset="-128"/>
              </a:defRPr>
            </a:lvl9pPr>
          </a:lstStyle>
          <a:p>
            <a:pPr algn="r"/>
            <a:r>
              <a:rPr lang="nl-NL" kern="0" dirty="0"/>
              <a:t>software</a:t>
            </a:r>
            <a:br>
              <a:rPr lang="nl-NL" kern="0" dirty="0"/>
            </a:br>
            <a:endParaRPr lang="nl-NL" kern="0" dirty="0"/>
          </a:p>
        </p:txBody>
      </p:sp>
      <p:pic>
        <p:nvPicPr>
          <p:cNvPr id="5" name="Afbeelding 4"/>
          <p:cNvPicPr>
            <a:picLocks noChangeAspect="1"/>
          </p:cNvPicPr>
          <p:nvPr/>
        </p:nvPicPr>
        <p:blipFill>
          <a:blip r:embed="rId2"/>
          <a:stretch>
            <a:fillRect/>
          </a:stretch>
        </p:blipFill>
        <p:spPr>
          <a:xfrm>
            <a:off x="5076056" y="3284984"/>
            <a:ext cx="3923928" cy="2930528"/>
          </a:xfrm>
          <a:prstGeom prst="rect">
            <a:avLst/>
          </a:prstGeom>
        </p:spPr>
      </p:pic>
    </p:spTree>
    <p:extLst>
      <p:ext uri="{BB962C8B-B14F-4D97-AF65-F5344CB8AC3E}">
        <p14:creationId xmlns:p14="http://schemas.microsoft.com/office/powerpoint/2010/main" val="3921209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fbeeldingsresultaat voor wetgeving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224" y="1052736"/>
            <a:ext cx="3314465" cy="2651572"/>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p:cNvSpPr>
            <a:spLocks noGrp="1"/>
          </p:cNvSpPr>
          <p:nvPr>
            <p:ph type="title"/>
          </p:nvPr>
        </p:nvSpPr>
        <p:spPr/>
        <p:txBody>
          <a:bodyPr/>
          <a:lstStyle/>
          <a:p>
            <a:r>
              <a:rPr lang="nl-NL" dirty="0"/>
              <a:t>Bewegende Overheid</a:t>
            </a:r>
          </a:p>
        </p:txBody>
      </p:sp>
      <p:sp>
        <p:nvSpPr>
          <p:cNvPr id="5" name="Tijdelijke aanduiding voor inhoud 4"/>
          <p:cNvSpPr>
            <a:spLocks noGrp="1"/>
          </p:cNvSpPr>
          <p:nvPr>
            <p:ph idx="1"/>
          </p:nvPr>
        </p:nvSpPr>
        <p:spPr/>
        <p:txBody>
          <a:bodyPr/>
          <a:lstStyle/>
          <a:p>
            <a:r>
              <a:rPr lang="nl-NL" b="1" dirty="0">
                <a:effectLst>
                  <a:outerShdw blurRad="38100" dist="38100" dir="2700000" algn="tl">
                    <a:srgbClr val="000000">
                      <a:alpha val="43137"/>
                    </a:srgbClr>
                  </a:outerShdw>
                </a:effectLst>
              </a:rPr>
              <a:t>1.	Nieuwe wetten.</a:t>
            </a:r>
          </a:p>
          <a:p>
            <a:pPr lvl="1"/>
            <a:r>
              <a:rPr lang="nl-NL" dirty="0"/>
              <a:t>a.	Van BAG t/m Omgevingswet</a:t>
            </a:r>
          </a:p>
          <a:p>
            <a:pPr lvl="1"/>
            <a:r>
              <a:rPr lang="nl-NL" dirty="0"/>
              <a:t>b.	Decentralisaties.</a:t>
            </a:r>
          </a:p>
          <a:p>
            <a:pPr>
              <a:buAutoNum type="arabicPeriod" startAt="2"/>
            </a:pPr>
            <a:r>
              <a:rPr lang="nl-NL" b="1" dirty="0">
                <a:effectLst>
                  <a:outerShdw blurRad="38100" dist="38100" dir="2700000" algn="tl">
                    <a:srgbClr val="000000">
                      <a:alpha val="43137"/>
                    </a:srgbClr>
                  </a:outerShdw>
                </a:effectLst>
              </a:rPr>
              <a:t>Wijziging van bestaande wetten.</a:t>
            </a:r>
          </a:p>
          <a:p>
            <a:pPr lvl="1"/>
            <a:r>
              <a:rPr lang="nl-NL" dirty="0"/>
              <a:t>a.	LO GBA</a:t>
            </a:r>
          </a:p>
          <a:p>
            <a:pPr lvl="1"/>
            <a:r>
              <a:rPr lang="nl-NL" dirty="0"/>
              <a:t>b.	Aanpassingen bijstandswet</a:t>
            </a:r>
          </a:p>
          <a:p>
            <a:r>
              <a:rPr lang="nl-NL" b="1" dirty="0">
                <a:effectLst>
                  <a:outerShdw blurRad="38100" dist="38100" dir="2700000" algn="tl">
                    <a:srgbClr val="000000">
                      <a:alpha val="43137"/>
                    </a:srgbClr>
                  </a:outerShdw>
                </a:effectLst>
              </a:rPr>
              <a:t>3.	Samenwerking</a:t>
            </a:r>
          </a:p>
          <a:p>
            <a:r>
              <a:rPr lang="nl-NL" dirty="0"/>
              <a:t>		 a.	Herindeling</a:t>
            </a:r>
          </a:p>
          <a:p>
            <a:r>
              <a:rPr lang="nl-NL" dirty="0"/>
              <a:t>		 b.	Andere vormen van samenwerking</a:t>
            </a:r>
          </a:p>
          <a:p>
            <a:r>
              <a:rPr lang="nl-NL" dirty="0"/>
              <a:t>		 c.	Collectivisering</a:t>
            </a:r>
          </a:p>
          <a:p>
            <a:r>
              <a:rPr lang="nl-NL" b="1" dirty="0">
                <a:effectLst>
                  <a:outerShdw blurRad="38100" dist="38100" dir="2700000" algn="tl">
                    <a:srgbClr val="000000">
                      <a:alpha val="43137"/>
                    </a:srgbClr>
                  </a:outerShdw>
                </a:effectLst>
              </a:rPr>
              <a:t>4.	Andere vormen van overheid in beweging</a:t>
            </a:r>
            <a:r>
              <a:rPr lang="nl-NL" dirty="0"/>
              <a:t>, (VNG/KING) zoals:</a:t>
            </a:r>
          </a:p>
          <a:p>
            <a:pPr lvl="1"/>
            <a:r>
              <a:rPr lang="nl-NL" dirty="0"/>
              <a:t>a.	StUF standaarden en MijnOverheid.nl</a:t>
            </a:r>
          </a:p>
          <a:p>
            <a:pPr lvl="1" indent="0"/>
            <a:r>
              <a:rPr lang="nl-NL" dirty="0"/>
              <a:t>	 b.	GIBIT voorwaarden en GEMMA Softwarecatalogus</a:t>
            </a:r>
          </a:p>
          <a:p>
            <a:pPr lvl="1" indent="0"/>
            <a:r>
              <a:rPr lang="nl-NL" dirty="0"/>
              <a:t>	</a:t>
            </a:r>
          </a:p>
        </p:txBody>
      </p:sp>
    </p:spTree>
    <p:extLst>
      <p:ext uri="{BB962C8B-B14F-4D97-AF65-F5344CB8AC3E}">
        <p14:creationId xmlns:p14="http://schemas.microsoft.com/office/powerpoint/2010/main" val="4055194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ijschrift: pijl-rechts 6"/>
          <p:cNvSpPr/>
          <p:nvPr/>
        </p:nvSpPr>
        <p:spPr>
          <a:xfrm>
            <a:off x="5157364" y="2972607"/>
            <a:ext cx="2016224" cy="115212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err="1">
                <a:effectLst>
                  <a:outerShdw blurRad="38100" dist="38100" dir="2700000" algn="tl">
                    <a:srgbClr val="000000">
                      <a:alpha val="43137"/>
                    </a:srgbClr>
                  </a:outerShdw>
                </a:effectLst>
              </a:rPr>
              <a:t>wets-wijziging</a:t>
            </a:r>
            <a:endParaRPr lang="nl-NL" b="1" dirty="0">
              <a:effectLst>
                <a:outerShdw blurRad="38100" dist="38100" dir="2700000" algn="tl">
                  <a:srgbClr val="000000">
                    <a:alpha val="43137"/>
                  </a:srgbClr>
                </a:outerShdw>
              </a:effectLst>
            </a:endParaRPr>
          </a:p>
        </p:txBody>
      </p:sp>
      <p:sp>
        <p:nvSpPr>
          <p:cNvPr id="10" name="Bijschrift: pijl-omhoog 9"/>
          <p:cNvSpPr/>
          <p:nvPr/>
        </p:nvSpPr>
        <p:spPr>
          <a:xfrm>
            <a:off x="3858345" y="1154361"/>
            <a:ext cx="1296144" cy="1800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rPr>
              <a:t>nieuwe</a:t>
            </a:r>
          </a:p>
          <a:p>
            <a:pPr algn="ctr"/>
            <a:r>
              <a:rPr lang="nl-NL" b="1" dirty="0">
                <a:effectLst>
                  <a:outerShdw blurRad="38100" dist="38100" dir="2700000" algn="tl">
                    <a:srgbClr val="000000">
                      <a:alpha val="43137"/>
                    </a:srgbClr>
                  </a:outerShdw>
                </a:effectLst>
              </a:rPr>
              <a:t>wetten</a:t>
            </a:r>
          </a:p>
        </p:txBody>
      </p:sp>
      <p:sp>
        <p:nvSpPr>
          <p:cNvPr id="11" name="Bijschrift: pijl-omlaag 10"/>
          <p:cNvSpPr/>
          <p:nvPr/>
        </p:nvSpPr>
        <p:spPr>
          <a:xfrm>
            <a:off x="3858345" y="4152692"/>
            <a:ext cx="1296144" cy="172819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rPr>
              <a:t>samen</a:t>
            </a:r>
          </a:p>
          <a:p>
            <a:pPr algn="ctr"/>
            <a:r>
              <a:rPr lang="nl-NL" b="1" dirty="0">
                <a:effectLst>
                  <a:outerShdw blurRad="38100" dist="38100" dir="2700000" algn="tl">
                    <a:srgbClr val="000000">
                      <a:alpha val="43137"/>
                    </a:srgbClr>
                  </a:outerShdw>
                </a:effectLst>
              </a:rPr>
              <a:t>werking</a:t>
            </a:r>
          </a:p>
        </p:txBody>
      </p:sp>
      <p:sp>
        <p:nvSpPr>
          <p:cNvPr id="12" name="Bijschrift: pijl-links 11"/>
          <p:cNvSpPr/>
          <p:nvPr/>
        </p:nvSpPr>
        <p:spPr>
          <a:xfrm>
            <a:off x="1931493" y="2954561"/>
            <a:ext cx="1926852" cy="117017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rPr>
              <a:t>VNG/</a:t>
            </a:r>
          </a:p>
          <a:p>
            <a:pPr algn="ctr"/>
            <a:r>
              <a:rPr lang="nl-NL" b="1" dirty="0">
                <a:effectLst>
                  <a:outerShdw blurRad="38100" dist="38100" dir="2700000" algn="tl">
                    <a:srgbClr val="000000">
                      <a:alpha val="43137"/>
                    </a:srgbClr>
                  </a:outerShdw>
                </a:effectLst>
              </a:rPr>
              <a:t>KING</a:t>
            </a:r>
          </a:p>
        </p:txBody>
      </p:sp>
      <p:sp>
        <p:nvSpPr>
          <p:cNvPr id="13" name="Tekstvak 12"/>
          <p:cNvSpPr txBox="1"/>
          <p:nvPr/>
        </p:nvSpPr>
        <p:spPr>
          <a:xfrm>
            <a:off x="3893184" y="3098036"/>
            <a:ext cx="1249060" cy="923330"/>
          </a:xfrm>
          <a:prstGeom prst="rect">
            <a:avLst/>
          </a:prstGeom>
          <a:noFill/>
        </p:spPr>
        <p:txBody>
          <a:bodyPr wrap="none" rtlCol="0">
            <a:spAutoFit/>
          </a:bodyPr>
          <a:lstStyle/>
          <a:p>
            <a:pPr algn="ctr"/>
            <a:r>
              <a:rPr lang="nl-NL" b="1" dirty="0">
                <a:solidFill>
                  <a:schemeClr val="accent1">
                    <a:lumMod val="50000"/>
                  </a:schemeClr>
                </a:solidFill>
                <a:effectLst>
                  <a:outerShdw blurRad="38100" dist="38100" dir="2700000" algn="tl">
                    <a:srgbClr val="000000">
                      <a:alpha val="43137"/>
                    </a:srgbClr>
                  </a:outerShdw>
                </a:effectLst>
              </a:rPr>
              <a:t>overheid</a:t>
            </a:r>
          </a:p>
          <a:p>
            <a:pPr algn="ctr"/>
            <a:r>
              <a:rPr lang="nl-NL" b="1" dirty="0">
                <a:solidFill>
                  <a:schemeClr val="accent1">
                    <a:lumMod val="50000"/>
                  </a:schemeClr>
                </a:solidFill>
                <a:effectLst>
                  <a:outerShdw blurRad="38100" dist="38100" dir="2700000" algn="tl">
                    <a:srgbClr val="000000">
                      <a:alpha val="43137"/>
                    </a:srgbClr>
                  </a:outerShdw>
                </a:effectLst>
              </a:rPr>
              <a:t>in</a:t>
            </a:r>
          </a:p>
          <a:p>
            <a:pPr algn="ctr"/>
            <a:r>
              <a:rPr lang="nl-NL" b="1" dirty="0">
                <a:solidFill>
                  <a:schemeClr val="accent1">
                    <a:lumMod val="50000"/>
                  </a:schemeClr>
                </a:solidFill>
                <a:effectLst>
                  <a:outerShdw blurRad="38100" dist="38100" dir="2700000" algn="tl">
                    <a:srgbClr val="000000">
                      <a:alpha val="43137"/>
                    </a:srgbClr>
                  </a:outerShdw>
                </a:effectLst>
              </a:rPr>
              <a:t>beweging</a:t>
            </a:r>
          </a:p>
        </p:txBody>
      </p:sp>
      <p:sp>
        <p:nvSpPr>
          <p:cNvPr id="14" name="Tekstvak 13"/>
          <p:cNvSpPr txBox="1"/>
          <p:nvPr/>
        </p:nvSpPr>
        <p:spPr>
          <a:xfrm>
            <a:off x="4788024" y="692696"/>
            <a:ext cx="4314001" cy="1200329"/>
          </a:xfrm>
          <a:prstGeom prst="rect">
            <a:avLst/>
          </a:prstGeom>
          <a:noFill/>
        </p:spPr>
        <p:txBody>
          <a:bodyPr wrap="none" rtlCol="0">
            <a:spAutoFit/>
          </a:bodyPr>
          <a:lstStyle/>
          <a:p>
            <a:pPr marL="342900" indent="-342900">
              <a:buFont typeface="Arial" panose="020B0604020202020204" pitchFamily="34" charset="0"/>
              <a:buChar char="•"/>
            </a:pPr>
            <a:r>
              <a:rPr lang="nl-NL" dirty="0"/>
              <a:t>Weinig toetredingsdrempels</a:t>
            </a:r>
          </a:p>
          <a:p>
            <a:pPr marL="342900" indent="-342900">
              <a:buFont typeface="Arial" panose="020B0604020202020204" pitchFamily="34" charset="0"/>
              <a:buChar char="•"/>
            </a:pPr>
            <a:r>
              <a:rPr lang="nl-NL" dirty="0"/>
              <a:t>Nieuwe pakketten</a:t>
            </a:r>
          </a:p>
          <a:p>
            <a:pPr marL="342900" indent="-342900">
              <a:buFont typeface="Arial" panose="020B0604020202020204" pitchFamily="34" charset="0"/>
              <a:buChar char="•"/>
            </a:pPr>
            <a:r>
              <a:rPr lang="nl-NL" dirty="0"/>
              <a:t>Nieuwe leveranciers </a:t>
            </a:r>
            <a:r>
              <a:rPr lang="nl-NL" sz="1400" dirty="0"/>
              <a:t>(domeinspecialisten)</a:t>
            </a:r>
          </a:p>
          <a:p>
            <a:pPr marL="342900" indent="-342900">
              <a:buFont typeface="Arial" panose="020B0604020202020204" pitchFamily="34" charset="0"/>
              <a:buChar char="•"/>
            </a:pPr>
            <a:r>
              <a:rPr lang="nl-NL" dirty="0"/>
              <a:t>Veel concurrentie</a:t>
            </a:r>
          </a:p>
        </p:txBody>
      </p:sp>
      <p:sp>
        <p:nvSpPr>
          <p:cNvPr id="16" name="Tekstvak 15"/>
          <p:cNvSpPr txBox="1"/>
          <p:nvPr/>
        </p:nvSpPr>
        <p:spPr>
          <a:xfrm>
            <a:off x="4617838" y="5807005"/>
            <a:ext cx="3134191" cy="646331"/>
          </a:xfrm>
          <a:prstGeom prst="rect">
            <a:avLst/>
          </a:prstGeom>
          <a:noFill/>
        </p:spPr>
        <p:txBody>
          <a:bodyPr wrap="none" rtlCol="0">
            <a:spAutoFit/>
          </a:bodyPr>
          <a:lstStyle/>
          <a:p>
            <a:pPr marL="342900" indent="-342900">
              <a:buFont typeface="Arial" panose="020B0604020202020204" pitchFamily="34" charset="0"/>
              <a:buChar char="•"/>
            </a:pPr>
            <a:r>
              <a:rPr lang="nl-NL" dirty="0"/>
              <a:t>Leveranciersverschuiving</a:t>
            </a:r>
          </a:p>
          <a:p>
            <a:pPr marL="342900" indent="-342900">
              <a:buFont typeface="Arial" panose="020B0604020202020204" pitchFamily="34" charset="0"/>
              <a:buChar char="•"/>
            </a:pPr>
            <a:r>
              <a:rPr lang="nl-NL" dirty="0"/>
              <a:t>Afname marktomvang</a:t>
            </a:r>
          </a:p>
        </p:txBody>
      </p:sp>
      <p:sp>
        <p:nvSpPr>
          <p:cNvPr id="17" name="Tekstvak 16"/>
          <p:cNvSpPr txBox="1"/>
          <p:nvPr/>
        </p:nvSpPr>
        <p:spPr>
          <a:xfrm>
            <a:off x="7151171" y="2976264"/>
            <a:ext cx="1950854" cy="1200329"/>
          </a:xfrm>
          <a:prstGeom prst="rect">
            <a:avLst/>
          </a:prstGeom>
          <a:noFill/>
        </p:spPr>
        <p:txBody>
          <a:bodyPr wrap="square" rtlCol="0">
            <a:spAutoFit/>
          </a:bodyPr>
          <a:lstStyle/>
          <a:p>
            <a:pPr marL="342900" indent="-342900">
              <a:buFont typeface="Arial" panose="020B0604020202020204" pitchFamily="34" charset="0"/>
              <a:buChar char="•"/>
            </a:pPr>
            <a:r>
              <a:rPr lang="nl-NL" dirty="0"/>
              <a:t>Extra kosten voor leveranciers</a:t>
            </a:r>
          </a:p>
          <a:p>
            <a:pPr marL="342900" indent="-342900">
              <a:buFont typeface="Arial" panose="020B0604020202020204" pitchFamily="34" charset="0"/>
              <a:buChar char="•"/>
            </a:pPr>
            <a:r>
              <a:rPr lang="nl-NL" dirty="0"/>
              <a:t>Prijsstijging? </a:t>
            </a:r>
          </a:p>
        </p:txBody>
      </p:sp>
      <p:sp>
        <p:nvSpPr>
          <p:cNvPr id="18" name="Tekstvak 17"/>
          <p:cNvSpPr txBox="1"/>
          <p:nvPr/>
        </p:nvSpPr>
        <p:spPr>
          <a:xfrm>
            <a:off x="0" y="2662485"/>
            <a:ext cx="2627784" cy="1754326"/>
          </a:xfrm>
          <a:prstGeom prst="rect">
            <a:avLst/>
          </a:prstGeom>
          <a:noFill/>
        </p:spPr>
        <p:txBody>
          <a:bodyPr wrap="square" rtlCol="0">
            <a:spAutoFit/>
          </a:bodyPr>
          <a:lstStyle/>
          <a:p>
            <a:pPr marL="342900" indent="-342900">
              <a:buFont typeface="Arial" panose="020B0604020202020204" pitchFamily="34" charset="0"/>
              <a:buChar char="•"/>
            </a:pPr>
            <a:r>
              <a:rPr lang="nl-NL" dirty="0"/>
              <a:t>Andere </a:t>
            </a:r>
            <a:r>
              <a:rPr lang="nl-NL" dirty="0" err="1"/>
              <a:t>SLA’s</a:t>
            </a:r>
            <a:endParaRPr lang="nl-NL" dirty="0"/>
          </a:p>
          <a:p>
            <a:pPr marL="342900" indent="-342900">
              <a:buFont typeface="Arial" panose="020B0604020202020204" pitchFamily="34" charset="0"/>
              <a:buChar char="•"/>
            </a:pPr>
            <a:r>
              <a:rPr lang="nl-NL" dirty="0"/>
              <a:t>Extra kosten voor leveranciers</a:t>
            </a:r>
          </a:p>
          <a:p>
            <a:pPr marL="342900" indent="-342900">
              <a:buFont typeface="Arial" panose="020B0604020202020204" pitchFamily="34" charset="0"/>
              <a:buChar char="•"/>
            </a:pPr>
            <a:r>
              <a:rPr lang="nl-NL" dirty="0"/>
              <a:t>Prijsstijging?</a:t>
            </a:r>
          </a:p>
          <a:p>
            <a:pPr marL="342900" indent="-342900">
              <a:buFont typeface="Arial" panose="020B0604020202020204" pitchFamily="34" charset="0"/>
              <a:buChar char="•"/>
            </a:pPr>
            <a:r>
              <a:rPr lang="nl-NL" dirty="0"/>
              <a:t>Hogere toetredingsdrempels</a:t>
            </a:r>
          </a:p>
        </p:txBody>
      </p:sp>
      <p:sp>
        <p:nvSpPr>
          <p:cNvPr id="2" name="Tekstvak 1"/>
          <p:cNvSpPr txBox="1"/>
          <p:nvPr/>
        </p:nvSpPr>
        <p:spPr>
          <a:xfrm>
            <a:off x="45003" y="567831"/>
            <a:ext cx="4713150" cy="470129"/>
          </a:xfrm>
          <a:prstGeom prst="rect">
            <a:avLst/>
          </a:prstGeom>
          <a:noFill/>
        </p:spPr>
        <p:txBody>
          <a:bodyPr wrap="none" rtlCol="0">
            <a:spAutoFit/>
          </a:bodyPr>
          <a:lstStyle/>
          <a:p>
            <a:pPr eaLnBrk="0" fontAlgn="base" hangingPunct="0">
              <a:lnSpc>
                <a:spcPts val="3200"/>
              </a:lnSpc>
              <a:spcBef>
                <a:spcPct val="0"/>
              </a:spcBef>
              <a:spcAft>
                <a:spcPct val="0"/>
              </a:spcAft>
            </a:pPr>
            <a:r>
              <a:rPr lang="nl-NL" sz="2400" b="1" dirty="0">
                <a:solidFill>
                  <a:schemeClr val="tx2"/>
                </a:solidFill>
                <a:latin typeface="+mj-lt"/>
                <a:ea typeface="+mj-ea"/>
                <a:cs typeface="ＭＳ Ｐゴシック" charset="0"/>
              </a:rPr>
              <a:t>Gevolgen bewegende overheid</a:t>
            </a:r>
          </a:p>
        </p:txBody>
      </p:sp>
    </p:spTree>
    <p:extLst>
      <p:ext uri="{BB962C8B-B14F-4D97-AF65-F5344CB8AC3E}">
        <p14:creationId xmlns:p14="http://schemas.microsoft.com/office/powerpoint/2010/main" val="419825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4000"/>
                                        <p:tgtEl>
                                          <p:spTgt spid="13"/>
                                        </p:tgtEl>
                                      </p:cBhvr>
                                    </p:animEffect>
                                    <p:anim calcmode="lin" valueType="num">
                                      <p:cBhvr>
                                        <p:cTn id="8" dur="4000" fill="hold"/>
                                        <p:tgtEl>
                                          <p:spTgt spid="13"/>
                                        </p:tgtEl>
                                        <p:attrNameLst>
                                          <p:attrName>ppt_w</p:attrName>
                                        </p:attrNameLst>
                                      </p:cBhvr>
                                      <p:tavLst>
                                        <p:tav tm="0" fmla="#ppt_w*sin(2.5*pi*$)">
                                          <p:val>
                                            <p:fltVal val="0"/>
                                          </p:val>
                                        </p:tav>
                                        <p:tav tm="100000">
                                          <p:val>
                                            <p:fltVal val="1"/>
                                          </p:val>
                                        </p:tav>
                                      </p:tavLst>
                                    </p:anim>
                                    <p:anim calcmode="lin" valueType="num">
                                      <p:cBhvr>
                                        <p:cTn id="9" dur="4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doen bij onenigheid met leverancier?</a:t>
            </a:r>
          </a:p>
        </p:txBody>
      </p:sp>
      <p:sp>
        <p:nvSpPr>
          <p:cNvPr id="3" name="Tijdelijke aanduiding voor inhoud 2"/>
          <p:cNvSpPr>
            <a:spLocks noGrp="1"/>
          </p:cNvSpPr>
          <p:nvPr>
            <p:ph idx="1"/>
          </p:nvPr>
        </p:nvSpPr>
        <p:spPr>
          <a:xfrm>
            <a:off x="938905" y="1412776"/>
            <a:ext cx="7632898" cy="4246563"/>
          </a:xfrm>
        </p:spPr>
        <p:txBody>
          <a:bodyPr/>
          <a:lstStyle/>
          <a:p>
            <a:pPr>
              <a:buFont typeface="+mj-lt"/>
              <a:buAutoNum type="arabicPeriod"/>
            </a:pPr>
            <a:r>
              <a:rPr lang="nl-NL" dirty="0"/>
              <a:t>Vorm een beeld bij marktconformiteit (wat is gebruikelijk?)</a:t>
            </a:r>
          </a:p>
          <a:p>
            <a:pPr>
              <a:buFont typeface="+mj-lt"/>
              <a:buAutoNum type="arabicPeriod"/>
            </a:pPr>
            <a:r>
              <a:rPr lang="nl-NL" dirty="0"/>
              <a:t>Bespreek de situatie met lotgenoten, maar besef en handel naar het feit dat de gezamenlijke gemeenten geen contractpartij zijn.</a:t>
            </a:r>
          </a:p>
          <a:p>
            <a:pPr>
              <a:buFont typeface="+mj-lt"/>
              <a:buAutoNum type="arabicPeriod"/>
            </a:pPr>
            <a:r>
              <a:rPr lang="nl-NL" dirty="0"/>
              <a:t>Breng contractuele rechten en plichten in kaart o.b.v.:</a:t>
            </a:r>
          </a:p>
          <a:p>
            <a:pPr marL="133350" lvl="1" indent="-285750">
              <a:buFont typeface="Arial" panose="020B0604020202020204" pitchFamily="34" charset="0"/>
              <a:buChar char="•"/>
            </a:pPr>
            <a:r>
              <a:rPr lang="nl-NL" dirty="0"/>
              <a:t>Aanbestedingsleidraad/offerteaanvraag en inschrijving/offerte.</a:t>
            </a:r>
          </a:p>
          <a:p>
            <a:pPr marL="133350" lvl="1" indent="-285750">
              <a:buFont typeface="Arial" panose="020B0604020202020204" pitchFamily="34" charset="0"/>
              <a:buChar char="•"/>
            </a:pPr>
            <a:r>
              <a:rPr lang="nl-NL" dirty="0"/>
              <a:t>Bijbehorende ondertekende overeenkomsten en leveringsvoorwaarden.</a:t>
            </a:r>
          </a:p>
          <a:p>
            <a:pPr marL="133350" lvl="1" indent="-285750">
              <a:buFont typeface="Arial" panose="020B0604020202020204" pitchFamily="34" charset="0"/>
              <a:buChar char="•"/>
            </a:pPr>
            <a:r>
              <a:rPr lang="nl-NL" dirty="0"/>
              <a:t>Mogelijkheden in gebreke stelling en beëindigen overeenkomst.</a:t>
            </a:r>
          </a:p>
          <a:p>
            <a:pPr>
              <a:buFont typeface="+mj-lt"/>
              <a:buAutoNum type="arabicPeriod" startAt="4"/>
            </a:pPr>
            <a:r>
              <a:rPr lang="nl-NL" dirty="0"/>
              <a:t>Bepaal een redelijk standpunt van de gemeente + bijbehorende grens.</a:t>
            </a:r>
          </a:p>
          <a:p>
            <a:pPr>
              <a:buFont typeface="+mj-lt"/>
              <a:buAutoNum type="arabicPeriod" startAt="4"/>
            </a:pPr>
            <a:r>
              <a:rPr lang="nl-NL" dirty="0"/>
              <a:t>Stel vast op welke wijze volgens de contracten een (potentieel) geschil formeel moet worden aangepakt en handel daarnaar.</a:t>
            </a:r>
          </a:p>
          <a:p>
            <a:pPr>
              <a:buFont typeface="+mj-lt"/>
              <a:buAutoNum type="arabicPeriod" startAt="4"/>
            </a:pPr>
            <a:r>
              <a:rPr lang="nl-NL" dirty="0"/>
              <a:t>Nodig leverancier uit en voer bespreking volgens dat protocol (punt 5).</a:t>
            </a:r>
          </a:p>
          <a:p>
            <a:pPr>
              <a:buFont typeface="+mj-lt"/>
              <a:buAutoNum type="arabicPeriod" startAt="4"/>
            </a:pPr>
            <a:r>
              <a:rPr lang="nl-NL" dirty="0"/>
              <a:t>Leg de gesprekken schriftelijk vast en stuur die ook naar de leverancier.</a:t>
            </a:r>
          </a:p>
          <a:p>
            <a:pPr>
              <a:buFont typeface="+mj-lt"/>
              <a:buAutoNum type="arabicPeriod" startAt="4"/>
            </a:pPr>
            <a:r>
              <a:rPr lang="nl-NL" dirty="0"/>
              <a:t>Bij blijvende onenigheid onderzoeken welke vorm van geschilbeslechting is overeengekomen (kort geding, rechtbank, ADR).</a:t>
            </a:r>
          </a:p>
        </p:txBody>
      </p:sp>
    </p:spTree>
    <p:extLst>
      <p:ext uri="{BB962C8B-B14F-4D97-AF65-F5344CB8AC3E}">
        <p14:creationId xmlns:p14="http://schemas.microsoft.com/office/powerpoint/2010/main" val="424978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180225" y="1386642"/>
            <a:ext cx="7344816" cy="2031325"/>
            <a:chOff x="179512" y="1006964"/>
            <a:chExt cx="7344816" cy="2031325"/>
          </a:xfrm>
        </p:grpSpPr>
        <p:sp>
          <p:nvSpPr>
            <p:cNvPr id="11" name="Tekstvak 10"/>
            <p:cNvSpPr txBox="1"/>
            <p:nvPr/>
          </p:nvSpPr>
          <p:spPr>
            <a:xfrm>
              <a:off x="971600" y="1006964"/>
              <a:ext cx="6552728" cy="2031325"/>
            </a:xfrm>
            <a:prstGeom prst="rect">
              <a:avLst/>
            </a:prstGeom>
            <a:noFill/>
          </p:spPr>
          <p:txBody>
            <a:bodyPr wrap="square" rtlCol="0">
              <a:spAutoFit/>
            </a:bodyPr>
            <a:lstStyle/>
            <a:p>
              <a:r>
                <a:rPr lang="nl-NL" dirty="0"/>
                <a:t>Ga altijd het formele gesprek aan met de leverancier maar bereidt de gemeentelijke deelnemers eerst goed voor zodat ze op de hoogte zijn van:</a:t>
              </a:r>
            </a:p>
            <a:p>
              <a:pPr marL="285750" indent="-285750">
                <a:buFont typeface="Arial" panose="020B0604020202020204" pitchFamily="34" charset="0"/>
                <a:buChar char="•"/>
              </a:pPr>
              <a:r>
                <a:rPr lang="nl-NL" dirty="0"/>
                <a:t>Marktconformiteit</a:t>
              </a:r>
            </a:p>
            <a:p>
              <a:pPr marL="285750" indent="-285750">
                <a:buFont typeface="Arial" panose="020B0604020202020204" pitchFamily="34" charset="0"/>
                <a:buChar char="•"/>
              </a:pPr>
              <a:r>
                <a:rPr lang="nl-NL" dirty="0"/>
                <a:t>Lotgenoten</a:t>
              </a:r>
            </a:p>
            <a:p>
              <a:pPr marL="285750" indent="-285750">
                <a:buFont typeface="Arial" panose="020B0604020202020204" pitchFamily="34" charset="0"/>
                <a:buChar char="•"/>
              </a:pPr>
              <a:r>
                <a:rPr lang="nl-NL" dirty="0"/>
                <a:t>Rechtspositie</a:t>
              </a:r>
            </a:p>
            <a:p>
              <a:pPr marL="285750" indent="-285750">
                <a:buFont typeface="Arial" panose="020B0604020202020204" pitchFamily="34" charset="0"/>
                <a:buChar char="•"/>
              </a:pPr>
              <a:r>
                <a:rPr lang="nl-NL" dirty="0"/>
                <a:t>Standpunt en grens</a:t>
              </a:r>
            </a:p>
          </p:txBody>
        </p:sp>
        <p:sp>
          <p:nvSpPr>
            <p:cNvPr id="14" name="Ster: 10 punten 13"/>
            <p:cNvSpPr/>
            <p:nvPr/>
          </p:nvSpPr>
          <p:spPr>
            <a:xfrm>
              <a:off x="179512" y="1006964"/>
              <a:ext cx="576064" cy="57606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rPr>
                <a:t>1</a:t>
              </a:r>
            </a:p>
          </p:txBody>
        </p:sp>
      </p:grpSp>
      <p:grpSp>
        <p:nvGrpSpPr>
          <p:cNvPr id="3" name="Groep 2"/>
          <p:cNvGrpSpPr/>
          <p:nvPr/>
        </p:nvGrpSpPr>
        <p:grpSpPr>
          <a:xfrm>
            <a:off x="756289" y="3722205"/>
            <a:ext cx="7632134" cy="646331"/>
            <a:chOff x="755576" y="3342527"/>
            <a:chExt cx="7632134" cy="646331"/>
          </a:xfrm>
        </p:grpSpPr>
        <p:sp>
          <p:nvSpPr>
            <p:cNvPr id="12" name="Tekstvak 11"/>
            <p:cNvSpPr txBox="1"/>
            <p:nvPr/>
          </p:nvSpPr>
          <p:spPr>
            <a:xfrm>
              <a:off x="1475655" y="3342527"/>
              <a:ext cx="6912055" cy="646331"/>
            </a:xfrm>
            <a:prstGeom prst="rect">
              <a:avLst/>
            </a:prstGeom>
            <a:noFill/>
          </p:spPr>
          <p:txBody>
            <a:bodyPr wrap="square" rtlCol="0">
              <a:spAutoFit/>
            </a:bodyPr>
            <a:lstStyle/>
            <a:p>
              <a:r>
                <a:rPr lang="nl-NL" dirty="0"/>
                <a:t>Als het gesprek geen soelaas biedt is er sprake van een geschil dat moet worden beslecht zoals overeengekomen </a:t>
              </a:r>
              <a:r>
                <a:rPr lang="nl-NL" sz="1400" dirty="0"/>
                <a:t>(mits substantieel).</a:t>
              </a:r>
              <a:endParaRPr lang="nl-NL" dirty="0"/>
            </a:p>
          </p:txBody>
        </p:sp>
        <p:sp>
          <p:nvSpPr>
            <p:cNvPr id="15" name="Ster: 10 punten 14"/>
            <p:cNvSpPr/>
            <p:nvPr/>
          </p:nvSpPr>
          <p:spPr>
            <a:xfrm>
              <a:off x="755576" y="3377660"/>
              <a:ext cx="576064" cy="57606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rPr>
                <a:t>2</a:t>
              </a:r>
            </a:p>
          </p:txBody>
        </p:sp>
      </p:grpSp>
      <p:grpSp>
        <p:nvGrpSpPr>
          <p:cNvPr id="4" name="Groep 3"/>
          <p:cNvGrpSpPr/>
          <p:nvPr/>
        </p:nvGrpSpPr>
        <p:grpSpPr>
          <a:xfrm>
            <a:off x="1332353" y="4699010"/>
            <a:ext cx="7783124" cy="1754326"/>
            <a:chOff x="1331640" y="4293096"/>
            <a:chExt cx="7783124" cy="1754326"/>
          </a:xfrm>
        </p:grpSpPr>
        <p:sp>
          <p:nvSpPr>
            <p:cNvPr id="13" name="Tekstvak 12"/>
            <p:cNvSpPr txBox="1"/>
            <p:nvPr/>
          </p:nvSpPr>
          <p:spPr>
            <a:xfrm>
              <a:off x="1982741" y="4293096"/>
              <a:ext cx="7132023" cy="1754326"/>
            </a:xfrm>
            <a:prstGeom prst="rect">
              <a:avLst/>
            </a:prstGeom>
            <a:noFill/>
          </p:spPr>
          <p:txBody>
            <a:bodyPr wrap="square" rtlCol="0">
              <a:spAutoFit/>
            </a:bodyPr>
            <a:lstStyle/>
            <a:p>
              <a:r>
                <a:rPr lang="nl-NL" dirty="0"/>
                <a:t>Besef dat geschilbeslechting niet per definitie het einde van de relatie betekent want:</a:t>
              </a:r>
            </a:p>
            <a:p>
              <a:pPr marL="285750" indent="-285750">
                <a:buFont typeface="Arial" panose="020B0604020202020204" pitchFamily="34" charset="0"/>
                <a:buChar char="•"/>
              </a:pPr>
              <a:r>
                <a:rPr lang="nl-NL" dirty="0"/>
                <a:t>Mediation is gericht op samen afspraken maken over hoe verder.</a:t>
              </a:r>
            </a:p>
            <a:p>
              <a:pPr marL="285750" indent="-285750">
                <a:buFont typeface="Arial" panose="020B0604020202020204" pitchFamily="34" charset="0"/>
                <a:buChar char="•"/>
              </a:pPr>
              <a:r>
                <a:rPr lang="nl-NL" dirty="0"/>
                <a:t>Arbiters en rechters richten zich op uw eis en die kan bestaan uit ontbinding en schadevergoeding, maar ook uit de vaststelling van een correcte prijs of verplichting tot invulling van een SLA.</a:t>
              </a:r>
            </a:p>
          </p:txBody>
        </p:sp>
        <p:sp>
          <p:nvSpPr>
            <p:cNvPr id="16" name="Ster: 10 punten 15"/>
            <p:cNvSpPr/>
            <p:nvPr/>
          </p:nvSpPr>
          <p:spPr>
            <a:xfrm>
              <a:off x="1331640" y="4328229"/>
              <a:ext cx="576064" cy="576064"/>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effectLst>
                    <a:outerShdw blurRad="38100" dist="38100" dir="2700000" algn="tl">
                      <a:srgbClr val="000000">
                        <a:alpha val="43137"/>
                      </a:srgbClr>
                    </a:outerShdw>
                  </a:effectLst>
                </a:rPr>
                <a:t>3</a:t>
              </a:r>
            </a:p>
          </p:txBody>
        </p:sp>
      </p:grpSp>
      <p:sp>
        <p:nvSpPr>
          <p:cNvPr id="5" name="Titel 4"/>
          <p:cNvSpPr>
            <a:spLocks noGrp="1"/>
          </p:cNvSpPr>
          <p:nvPr>
            <p:ph type="title"/>
          </p:nvPr>
        </p:nvSpPr>
        <p:spPr/>
        <p:txBody>
          <a:bodyPr/>
          <a:lstStyle/>
          <a:p>
            <a:r>
              <a:rPr lang="nl-NL" dirty="0"/>
              <a:t>Kort samengevat:</a:t>
            </a:r>
          </a:p>
        </p:txBody>
      </p:sp>
    </p:spTree>
    <p:extLst>
      <p:ext uri="{BB962C8B-B14F-4D97-AF65-F5344CB8AC3E}">
        <p14:creationId xmlns:p14="http://schemas.microsoft.com/office/powerpoint/2010/main" val="390054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Oefening 2 – Casus “SLAGKR8”</a:t>
            </a:r>
          </a:p>
        </p:txBody>
      </p:sp>
      <p:sp>
        <p:nvSpPr>
          <p:cNvPr id="3" name="Tijdelijke aanduiding voor inhoud 2"/>
          <p:cNvSpPr>
            <a:spLocks noGrp="1"/>
          </p:cNvSpPr>
          <p:nvPr>
            <p:ph idx="1"/>
          </p:nvPr>
        </p:nvSpPr>
        <p:spPr>
          <a:xfrm>
            <a:off x="607337" y="1484784"/>
            <a:ext cx="8532440" cy="4246563"/>
          </a:xfrm>
        </p:spPr>
        <p:txBody>
          <a:bodyPr/>
          <a:lstStyle/>
          <a:p>
            <a:r>
              <a:rPr lang="nl-NL" sz="1400" dirty="0"/>
              <a:t>1.	Onbeperkte toegang tot een nieuwe Q&amp;A database per softwareproduct voor 2 applicatiebeheerders.</a:t>
            </a:r>
          </a:p>
          <a:p>
            <a:r>
              <a:rPr lang="nl-NL" sz="1400" dirty="0"/>
              <a:t>2.	Naast service toegankelijkheid voor de opdrachtgever ook service toegankelijkheid voor shared services centers die uit naam van de gemeente handelen.</a:t>
            </a:r>
          </a:p>
          <a:p>
            <a:r>
              <a:rPr lang="nl-NL" sz="1400" dirty="0"/>
              <a:t>3.	Naast toegang tot services vanaf geregistreerde werkplekken voortaan ook secure toegang tot de services vanaf thuiswerkplekken bij applicatiebeheerders.</a:t>
            </a:r>
          </a:p>
          <a:p>
            <a:r>
              <a:rPr lang="nl-NL" sz="1400" dirty="0"/>
              <a:t>4.	Gegarandeerde terugbeltijd van maximaal 30 minuten.</a:t>
            </a:r>
          </a:p>
          <a:p>
            <a:r>
              <a:rPr lang="nl-NL" sz="1400" dirty="0"/>
              <a:t>5.	Gegarandeerd herstel van reproduceerbare bugs in de software binnen 1 week na vaststelling.</a:t>
            </a:r>
          </a:p>
          <a:p>
            <a:r>
              <a:rPr lang="nl-NL" sz="1400" dirty="0"/>
              <a:t>6.	Periodieke controle op correcte vastlegging van uw softwarecontracten met ons bedrijf in de GEMMA Softwarecatalogus van KING.</a:t>
            </a:r>
          </a:p>
          <a:p>
            <a:r>
              <a:rPr lang="nl-NL" sz="1400" dirty="0"/>
              <a:t>7.	Maximaal 2 x per jaar gegarandeerde weekendsupport met 10% korting op het tarief dat daarvoor in rekening wordt gebracht.</a:t>
            </a:r>
          </a:p>
          <a:p>
            <a:pPr>
              <a:buAutoNum type="arabicPeriod" startAt="8"/>
            </a:pPr>
            <a:r>
              <a:rPr lang="nl-NL" sz="1400" dirty="0"/>
              <a:t>Gratis deelname aan het jaarlijkse “Knowledge </a:t>
            </a:r>
            <a:r>
              <a:rPr lang="nl-NL" sz="1400" dirty="0" err="1"/>
              <a:t>Refreshment</a:t>
            </a:r>
            <a:r>
              <a:rPr lang="nl-NL" sz="1400" dirty="0"/>
              <a:t> College” voor maximaal twee applicatiebeheerders.</a:t>
            </a:r>
          </a:p>
          <a:p>
            <a:pPr marL="0" indent="0"/>
            <a:endParaRPr lang="nl-NL" sz="1400" dirty="0"/>
          </a:p>
          <a:p>
            <a:pPr marL="0" indent="0"/>
            <a:r>
              <a:rPr lang="nl-NL" sz="1400" dirty="0"/>
              <a:t>Prijsverhoging softwareabonnement met 8 procent punten </a:t>
            </a:r>
          </a:p>
          <a:p>
            <a:pPr marL="0" indent="0"/>
            <a:r>
              <a:rPr lang="nl-NL" sz="1400" dirty="0"/>
              <a:t>(28% over de geïnstalleerde waarde in plaats van 20%). Voortaan maandelijks € 6.020 in plaats van € 4.300. </a:t>
            </a:r>
          </a:p>
          <a:p>
            <a:endParaRPr lang="nl-NL" sz="1400" dirty="0"/>
          </a:p>
        </p:txBody>
      </p:sp>
    </p:spTree>
    <p:extLst>
      <p:ext uri="{BB962C8B-B14F-4D97-AF65-F5344CB8AC3E}">
        <p14:creationId xmlns:p14="http://schemas.microsoft.com/office/powerpoint/2010/main" val="1530613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1844824"/>
            <a:ext cx="7200800" cy="1362075"/>
          </a:xfrm>
        </p:spPr>
        <p:txBody>
          <a:bodyPr/>
          <a:lstStyle/>
          <a:p>
            <a:r>
              <a:rPr lang="nl-NL" dirty="0"/>
              <a:t>leveringsvoorwaarden</a:t>
            </a:r>
            <a:br>
              <a:rPr lang="nl-NL" dirty="0"/>
            </a:br>
            <a:endParaRPr lang="nl-NL" dirty="0"/>
          </a:p>
        </p:txBody>
      </p:sp>
      <p:pic>
        <p:nvPicPr>
          <p:cNvPr id="4" name="Afbeelding 3"/>
          <p:cNvPicPr>
            <a:picLocks noChangeAspect="1"/>
          </p:cNvPicPr>
          <p:nvPr/>
        </p:nvPicPr>
        <p:blipFill>
          <a:blip r:embed="rId2"/>
          <a:stretch>
            <a:fillRect/>
          </a:stretch>
        </p:blipFill>
        <p:spPr>
          <a:xfrm>
            <a:off x="2291333" y="2558932"/>
            <a:ext cx="4705350" cy="3657600"/>
          </a:xfrm>
          <a:prstGeom prst="rect">
            <a:avLst/>
          </a:prstGeom>
        </p:spPr>
      </p:pic>
    </p:spTree>
    <p:extLst>
      <p:ext uri="{BB962C8B-B14F-4D97-AF65-F5344CB8AC3E}">
        <p14:creationId xmlns:p14="http://schemas.microsoft.com/office/powerpoint/2010/main" val="3108748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Leveringsvoorwaarden</a:t>
            </a:r>
          </a:p>
        </p:txBody>
      </p:sp>
      <p:sp>
        <p:nvSpPr>
          <p:cNvPr id="3" name="Tijdelijke aanduiding voor inhoud 2"/>
          <p:cNvSpPr>
            <a:spLocks noGrp="1"/>
          </p:cNvSpPr>
          <p:nvPr>
            <p:ph idx="1"/>
          </p:nvPr>
        </p:nvSpPr>
        <p:spPr>
          <a:xfrm>
            <a:off x="971550" y="1628800"/>
            <a:ext cx="7197725" cy="4246563"/>
          </a:xfrm>
        </p:spPr>
        <p:txBody>
          <a:bodyPr/>
          <a:lstStyle/>
          <a:p>
            <a:pPr lvl="0">
              <a:spcAft>
                <a:spcPts val="0"/>
              </a:spcAft>
              <a:buFont typeface="+mj-lt"/>
              <a:buAutoNum type="arabicPeriod"/>
            </a:pPr>
            <a:r>
              <a:rPr lang="nl-NL" b="1" dirty="0">
                <a:latin typeface="Calibri" panose="020F0502020204030204" pitchFamily="34" charset="0"/>
                <a:ea typeface="Calibri" panose="020F0502020204030204" pitchFamily="34" charset="0"/>
                <a:cs typeface="Times New Roman" panose="02020603050405020304" pitchFamily="18" charset="0"/>
              </a:rPr>
              <a:t>Niet op ICT toegesneden voorwaarden.</a:t>
            </a:r>
          </a:p>
          <a:p>
            <a:pPr marL="742950" lvl="1" indent="-285750">
              <a:spcAft>
                <a:spcPts val="0"/>
              </a:spcAft>
              <a:buFont typeface="+mj-lt"/>
              <a:buAutoNum type="alphaLcPeriod"/>
            </a:pPr>
            <a:r>
              <a:rPr lang="nl-NL"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Gemeentelijke inkoopvoorwaarden.</a:t>
            </a:r>
          </a:p>
          <a:p>
            <a:pPr marL="742950" lvl="1" indent="-285750">
              <a:spcAft>
                <a:spcPts val="0"/>
              </a:spcAft>
              <a:buFont typeface="+mj-lt"/>
              <a:buAutoNum type="alphaLcPeriod"/>
            </a:pPr>
            <a:r>
              <a:rPr lang="nl-NL"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VNG inkoopvoorwaarden.</a:t>
            </a:r>
          </a:p>
          <a:p>
            <a:pPr lvl="0">
              <a:spcAft>
                <a:spcPts val="0"/>
              </a:spcAft>
              <a:buFont typeface="+mj-lt"/>
              <a:buAutoNum type="arabicPeriod"/>
            </a:pPr>
            <a:r>
              <a:rPr lang="nl-NL" b="1" dirty="0">
                <a:latin typeface="Calibri" panose="020F0502020204030204" pitchFamily="34" charset="0"/>
                <a:ea typeface="Calibri" panose="020F0502020204030204" pitchFamily="34" charset="0"/>
                <a:cs typeface="Times New Roman" panose="02020603050405020304" pitchFamily="18" charset="0"/>
              </a:rPr>
              <a:t>Op ICT toegesneden voorwaarden.</a:t>
            </a:r>
          </a:p>
          <a:p>
            <a:pPr marL="742950" lvl="1" indent="-285750">
              <a:spcAft>
                <a:spcPts val="0"/>
              </a:spcAft>
              <a:buFont typeface="+mj-lt"/>
              <a:buAutoNum type="alphaLcPeriod"/>
            </a:pPr>
            <a:r>
              <a:rPr lang="nl-NL" i="1" dirty="0">
                <a:latin typeface="Calibri" panose="020F0502020204030204" pitchFamily="34" charset="0"/>
                <a:ea typeface="Calibri" panose="020F0502020204030204" pitchFamily="34" charset="0"/>
                <a:cs typeface="Times New Roman" panose="02020603050405020304" pitchFamily="18" charset="0"/>
              </a:rPr>
              <a:t>Klant gericht</a:t>
            </a:r>
            <a:r>
              <a:rPr lang="nl-NL" dirty="0">
                <a:latin typeface="Calibri" panose="020F0502020204030204" pitchFamily="34" charset="0"/>
                <a:ea typeface="Calibri" panose="020F0502020204030204" pitchFamily="34" charset="0"/>
                <a:cs typeface="Times New Roman" panose="02020603050405020304" pitchFamily="18" charset="0"/>
              </a:rPr>
              <a:t>:</a:t>
            </a:r>
          </a:p>
          <a:p>
            <a:pPr marL="1143000" lvl="2">
              <a:spcAft>
                <a:spcPts val="0"/>
              </a:spcAft>
              <a:buFont typeface="+mj-lt"/>
              <a:buAutoNum type="romanLcPeriod"/>
            </a:pPr>
            <a:r>
              <a:rPr lang="nl-NL"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ARBIT voorwaarden (rijk)</a:t>
            </a:r>
          </a:p>
          <a:p>
            <a:pPr marL="1143000" lvl="2">
              <a:spcAft>
                <a:spcPts val="0"/>
              </a:spcAft>
              <a:buFont typeface="+mj-lt"/>
              <a:buAutoNum type="romanLcPeriod"/>
            </a:pPr>
            <a:r>
              <a:rPr lang="nl-NL"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GIBIT voorwaarden (gemeenten)</a:t>
            </a:r>
          </a:p>
          <a:p>
            <a:pPr marL="1143000" lvl="2">
              <a:spcAft>
                <a:spcPts val="0"/>
              </a:spcAft>
              <a:buFont typeface="+mj-lt"/>
              <a:buAutoNum type="romanLcPeriod"/>
            </a:pPr>
            <a:r>
              <a:rPr lang="nl-NL"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KING + </a:t>
            </a:r>
            <a:r>
              <a:rPr lang="nl-NL" dirty="0" err="1">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GV’s</a:t>
            </a:r>
            <a:r>
              <a:rPr lang="nl-NL"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acceptatievoorwaarden (gemeenten)</a:t>
            </a:r>
          </a:p>
          <a:p>
            <a:pPr marL="742950" lvl="1" indent="-285750">
              <a:spcAft>
                <a:spcPts val="0"/>
              </a:spcAft>
              <a:buFont typeface="+mj-lt"/>
              <a:buAutoNum type="alphaLcPeriod"/>
            </a:pPr>
            <a:r>
              <a:rPr lang="nl-NL" i="1" dirty="0">
                <a:latin typeface="Calibri" panose="020F0502020204030204" pitchFamily="34" charset="0"/>
                <a:ea typeface="Calibri" panose="020F0502020204030204" pitchFamily="34" charset="0"/>
                <a:cs typeface="Times New Roman" panose="02020603050405020304" pitchFamily="18" charset="0"/>
              </a:rPr>
              <a:t>Leverancier gericht</a:t>
            </a:r>
            <a:r>
              <a:rPr lang="nl-NL" dirty="0">
                <a:latin typeface="Calibri" panose="020F0502020204030204" pitchFamily="34" charset="0"/>
                <a:ea typeface="Calibri" panose="020F0502020204030204" pitchFamily="34" charset="0"/>
                <a:cs typeface="Times New Roman" panose="02020603050405020304" pitchFamily="18" charset="0"/>
              </a:rPr>
              <a:t>:</a:t>
            </a:r>
          </a:p>
          <a:p>
            <a:pPr marL="1143000" lvl="2">
              <a:spcAft>
                <a:spcPts val="0"/>
              </a:spcAft>
              <a:buFont typeface="+mj-lt"/>
              <a:buAutoNum type="romanLcPeriod"/>
            </a:pPr>
            <a:r>
              <a:rPr lang="nl-NL"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Nederland ICT voorwaarden</a:t>
            </a:r>
          </a:p>
          <a:p>
            <a:pPr marL="1143000" lvl="2">
              <a:spcAft>
                <a:spcPts val="0"/>
              </a:spcAft>
              <a:buFont typeface="+mj-lt"/>
              <a:buAutoNum type="romanLcPeriod"/>
            </a:pPr>
            <a:r>
              <a:rPr lang="nl-NL"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Leveranciersvoorwaarden</a:t>
            </a:r>
          </a:p>
          <a:p>
            <a:pPr lvl="0">
              <a:spcAft>
                <a:spcPts val="0"/>
              </a:spcAft>
              <a:buFont typeface="+mj-lt"/>
              <a:buAutoNum type="arabicPeriod"/>
            </a:pPr>
            <a:r>
              <a:rPr lang="nl-NL" b="1" dirty="0">
                <a:latin typeface="Calibri" panose="020F0502020204030204" pitchFamily="34" charset="0"/>
                <a:ea typeface="Calibri" panose="020F0502020204030204" pitchFamily="34" charset="0"/>
                <a:cs typeface="Times New Roman" panose="02020603050405020304" pitchFamily="18" charset="0"/>
              </a:rPr>
              <a:t>Internationale leveranciersvoorwaarden.</a:t>
            </a:r>
          </a:p>
          <a:p>
            <a:pPr marL="742950" lvl="1" indent="-285750">
              <a:spcAft>
                <a:spcPts val="0"/>
              </a:spcAft>
              <a:buFont typeface="+mj-lt"/>
              <a:buAutoNum type="alphaLcPeriod"/>
            </a:pPr>
            <a:r>
              <a:rPr lang="nl-NL"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Microsoft, Google etc.</a:t>
            </a:r>
          </a:p>
          <a:p>
            <a:pPr marL="742950" lvl="1" indent="-285750">
              <a:spcAft>
                <a:spcPts val="0"/>
              </a:spcAft>
              <a:buFont typeface="+mj-lt"/>
              <a:buAutoNum type="alphaLcPeriod"/>
            </a:pPr>
            <a:r>
              <a:rPr lang="nl-NL"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Oracle, SAP etc.</a:t>
            </a:r>
          </a:p>
          <a:p>
            <a:endParaRPr lang="nl-NL" dirty="0"/>
          </a:p>
        </p:txBody>
      </p:sp>
      <p:sp>
        <p:nvSpPr>
          <p:cNvPr id="4" name="Tekstvak 3"/>
          <p:cNvSpPr txBox="1"/>
          <p:nvPr/>
        </p:nvSpPr>
        <p:spPr>
          <a:xfrm>
            <a:off x="5220072" y="1628800"/>
            <a:ext cx="3880101" cy="923330"/>
          </a:xfrm>
          <a:prstGeom prst="rect">
            <a:avLst/>
          </a:prstGeom>
          <a:solidFill>
            <a:srgbClr val="FF0000"/>
          </a:solidFill>
        </p:spPr>
        <p:txBody>
          <a:bodyPr wrap="none" rtlCol="0">
            <a:spAutoFit/>
          </a:bodyPr>
          <a:lstStyle/>
          <a:p>
            <a:r>
              <a:rPr lang="nl-NL" b="1" dirty="0">
                <a:solidFill>
                  <a:schemeClr val="bg1"/>
                </a:solidFill>
                <a:effectLst>
                  <a:outerShdw blurRad="38100" dist="38100" dir="2700000" algn="tl">
                    <a:srgbClr val="000000">
                      <a:alpha val="43137"/>
                    </a:srgbClr>
                  </a:outerShdw>
                </a:effectLst>
              </a:rPr>
              <a:t>Vaak</a:t>
            </a:r>
          </a:p>
          <a:p>
            <a:pPr marL="285750" indent="-285750">
              <a:buFont typeface="Arial" panose="020B0604020202020204" pitchFamily="34" charset="0"/>
              <a:buChar char="•"/>
            </a:pPr>
            <a:r>
              <a:rPr lang="nl-NL" b="1" dirty="0">
                <a:solidFill>
                  <a:schemeClr val="bg1"/>
                </a:solidFill>
                <a:effectLst>
                  <a:outerShdw blurRad="38100" dist="38100" dir="2700000" algn="tl">
                    <a:srgbClr val="000000">
                      <a:alpha val="43137"/>
                    </a:srgbClr>
                  </a:outerShdw>
                </a:effectLst>
              </a:rPr>
              <a:t>Onwerkbaar bij software.</a:t>
            </a:r>
          </a:p>
          <a:p>
            <a:pPr marL="285750" indent="-285750">
              <a:buFont typeface="Arial" panose="020B0604020202020204" pitchFamily="34" charset="0"/>
              <a:buChar char="•"/>
            </a:pPr>
            <a:r>
              <a:rPr lang="nl-NL" b="1" dirty="0">
                <a:solidFill>
                  <a:schemeClr val="bg1"/>
                </a:solidFill>
                <a:effectLst>
                  <a:outerShdw blurRad="38100" dist="38100" dir="2700000" algn="tl">
                    <a:srgbClr val="000000">
                      <a:alpha val="43137"/>
                    </a:srgbClr>
                  </a:outerShdw>
                </a:effectLst>
              </a:rPr>
              <a:t>Tekortschietend voor software.</a:t>
            </a:r>
          </a:p>
        </p:txBody>
      </p:sp>
      <p:sp>
        <p:nvSpPr>
          <p:cNvPr id="5" name="Tekstvak 4"/>
          <p:cNvSpPr txBox="1"/>
          <p:nvPr/>
        </p:nvSpPr>
        <p:spPr>
          <a:xfrm>
            <a:off x="5220071" y="2792246"/>
            <a:ext cx="3880101" cy="923330"/>
          </a:xfrm>
          <a:prstGeom prst="rect">
            <a:avLst/>
          </a:prstGeom>
          <a:solidFill>
            <a:srgbClr val="3B822B"/>
          </a:solidFill>
        </p:spPr>
        <p:txBody>
          <a:bodyPr wrap="square" rtlCol="0">
            <a:spAutoFit/>
          </a:bodyPr>
          <a:lstStyle/>
          <a:p>
            <a:pPr marL="285750" indent="-285750">
              <a:buFont typeface="Arial" panose="020B0604020202020204" pitchFamily="34" charset="0"/>
              <a:buChar char="•"/>
            </a:pPr>
            <a:r>
              <a:rPr lang="nl-NL" b="1" dirty="0">
                <a:solidFill>
                  <a:schemeClr val="bg1"/>
                </a:solidFill>
                <a:effectLst>
                  <a:outerShdw blurRad="38100" dist="38100" dir="2700000" algn="tl">
                    <a:srgbClr val="000000">
                      <a:alpha val="43137"/>
                    </a:srgbClr>
                  </a:outerShdw>
                </a:effectLst>
              </a:rPr>
              <a:t>ARBIT veel gebruikt </a:t>
            </a:r>
            <a:r>
              <a:rPr lang="nl-NL" sz="1400" b="1" dirty="0">
                <a:solidFill>
                  <a:schemeClr val="bg1"/>
                </a:solidFill>
                <a:effectLst>
                  <a:outerShdw blurRad="38100" dist="38100" dir="2700000" algn="tl">
                    <a:srgbClr val="000000">
                      <a:alpha val="43137"/>
                    </a:srgbClr>
                  </a:outerShdw>
                </a:effectLst>
              </a:rPr>
              <a:t>(aangepast)</a:t>
            </a:r>
            <a:r>
              <a:rPr lang="nl-NL" b="1" dirty="0">
                <a:solidFill>
                  <a:schemeClr val="bg1"/>
                </a:solidFill>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nl-NL" b="1" dirty="0">
                <a:solidFill>
                  <a:schemeClr val="bg1"/>
                </a:solidFill>
                <a:effectLst>
                  <a:outerShdw blurRad="38100" dist="38100" dir="2700000" algn="tl">
                    <a:srgbClr val="000000">
                      <a:alpha val="43137"/>
                    </a:srgbClr>
                  </a:outerShdw>
                </a:effectLst>
              </a:rPr>
              <a:t>GIBIT nog niet stabiel.</a:t>
            </a:r>
          </a:p>
          <a:p>
            <a:pPr marL="285750" indent="-285750">
              <a:buFont typeface="Arial" panose="020B0604020202020204" pitchFamily="34" charset="0"/>
              <a:buChar char="•"/>
            </a:pPr>
            <a:r>
              <a:rPr lang="nl-NL" b="1" dirty="0">
                <a:solidFill>
                  <a:schemeClr val="bg1"/>
                </a:solidFill>
                <a:effectLst>
                  <a:outerShdw blurRad="38100" dist="38100" dir="2700000" algn="tl">
                    <a:srgbClr val="000000">
                      <a:alpha val="43137"/>
                    </a:srgbClr>
                  </a:outerShdw>
                </a:effectLst>
              </a:rPr>
              <a:t>KING/GV weinig gebruikt.</a:t>
            </a:r>
          </a:p>
        </p:txBody>
      </p:sp>
      <p:sp>
        <p:nvSpPr>
          <p:cNvPr id="6" name="Tekstvak 5"/>
          <p:cNvSpPr txBox="1"/>
          <p:nvPr/>
        </p:nvSpPr>
        <p:spPr>
          <a:xfrm>
            <a:off x="5220072" y="4372116"/>
            <a:ext cx="3880100" cy="646331"/>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nl-NL" b="1" dirty="0">
                <a:solidFill>
                  <a:schemeClr val="bg1"/>
                </a:solidFill>
                <a:effectLst>
                  <a:outerShdw blurRad="38100" dist="38100" dir="2700000" algn="tl">
                    <a:srgbClr val="000000">
                      <a:alpha val="43137"/>
                    </a:srgbClr>
                  </a:outerShdw>
                </a:effectLst>
              </a:rPr>
              <a:t>Eenzijdig</a:t>
            </a:r>
          </a:p>
          <a:p>
            <a:pPr marL="285750" indent="-285750">
              <a:buFont typeface="Arial" panose="020B0604020202020204" pitchFamily="34" charset="0"/>
              <a:buChar char="•"/>
            </a:pPr>
            <a:r>
              <a:rPr lang="nl-NL" b="1" dirty="0">
                <a:solidFill>
                  <a:schemeClr val="bg1"/>
                </a:solidFill>
                <a:effectLst>
                  <a:outerShdw blurRad="38100" dist="38100" dir="2700000" algn="tl">
                    <a:srgbClr val="000000">
                      <a:alpha val="43137"/>
                    </a:srgbClr>
                  </a:outerShdw>
                </a:effectLst>
              </a:rPr>
              <a:t>Zeer eenzijdig</a:t>
            </a:r>
          </a:p>
        </p:txBody>
      </p:sp>
      <p:sp>
        <p:nvSpPr>
          <p:cNvPr id="7" name="Tekstvak 6"/>
          <p:cNvSpPr txBox="1"/>
          <p:nvPr/>
        </p:nvSpPr>
        <p:spPr>
          <a:xfrm>
            <a:off x="5220070" y="5317091"/>
            <a:ext cx="3880101" cy="646331"/>
          </a:xfrm>
          <a:prstGeom prst="rect">
            <a:avLst/>
          </a:prstGeom>
          <a:solidFill>
            <a:schemeClr val="tx2">
              <a:lumMod val="75000"/>
            </a:schemeClr>
          </a:solidFill>
        </p:spPr>
        <p:txBody>
          <a:bodyPr wrap="square" rtlCol="0">
            <a:spAutoFit/>
          </a:bodyPr>
          <a:lstStyle/>
          <a:p>
            <a:pPr marL="285750" indent="-285750">
              <a:buFont typeface="Arial" panose="020B0604020202020204" pitchFamily="34" charset="0"/>
              <a:buChar char="•"/>
            </a:pPr>
            <a:r>
              <a:rPr lang="nl-NL" b="1" dirty="0">
                <a:solidFill>
                  <a:schemeClr val="bg1"/>
                </a:solidFill>
                <a:effectLst>
                  <a:outerShdw blurRad="38100" dist="38100" dir="2700000" algn="tl">
                    <a:srgbClr val="000000">
                      <a:alpha val="43137"/>
                    </a:srgbClr>
                  </a:outerShdw>
                </a:effectLst>
              </a:rPr>
              <a:t>Take </a:t>
            </a:r>
            <a:r>
              <a:rPr lang="nl-NL" b="1" dirty="0" err="1">
                <a:solidFill>
                  <a:schemeClr val="bg1"/>
                </a:solidFill>
                <a:effectLst>
                  <a:outerShdw blurRad="38100" dist="38100" dir="2700000" algn="tl">
                    <a:srgbClr val="000000">
                      <a:alpha val="43137"/>
                    </a:srgbClr>
                  </a:outerShdw>
                </a:effectLst>
              </a:rPr>
              <a:t>it</a:t>
            </a:r>
            <a:r>
              <a:rPr lang="nl-NL" b="1" dirty="0">
                <a:solidFill>
                  <a:schemeClr val="bg1"/>
                </a:solidFill>
                <a:effectLst>
                  <a:outerShdw blurRad="38100" dist="38100" dir="2700000" algn="tl">
                    <a:srgbClr val="000000">
                      <a:alpha val="43137"/>
                    </a:srgbClr>
                  </a:outerShdw>
                </a:effectLst>
              </a:rPr>
              <a:t> or </a:t>
            </a:r>
            <a:r>
              <a:rPr lang="nl-NL" b="1" dirty="0" err="1">
                <a:solidFill>
                  <a:schemeClr val="bg1"/>
                </a:solidFill>
                <a:effectLst>
                  <a:outerShdw blurRad="38100" dist="38100" dir="2700000" algn="tl">
                    <a:srgbClr val="000000">
                      <a:alpha val="43137"/>
                    </a:srgbClr>
                  </a:outerShdw>
                </a:effectLst>
              </a:rPr>
              <a:t>leave</a:t>
            </a:r>
            <a:r>
              <a:rPr lang="nl-NL" b="1" dirty="0">
                <a:solidFill>
                  <a:schemeClr val="bg1"/>
                </a:solidFill>
                <a:effectLst>
                  <a:outerShdw blurRad="38100" dist="38100" dir="2700000" algn="tl">
                    <a:srgbClr val="000000">
                      <a:alpha val="43137"/>
                    </a:srgbClr>
                  </a:outerShdw>
                </a:effectLst>
              </a:rPr>
              <a:t> </a:t>
            </a:r>
            <a:r>
              <a:rPr lang="nl-NL" b="1" dirty="0" err="1">
                <a:solidFill>
                  <a:schemeClr val="bg1"/>
                </a:solidFill>
                <a:effectLst>
                  <a:outerShdw blurRad="38100" dist="38100" dir="2700000" algn="tl">
                    <a:srgbClr val="000000">
                      <a:alpha val="43137"/>
                    </a:srgbClr>
                  </a:outerShdw>
                </a:effectLst>
              </a:rPr>
              <a:t>it</a:t>
            </a:r>
            <a:endParaRPr lang="nl-NL" b="1"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nl-NL" b="1" dirty="0">
                <a:solidFill>
                  <a:schemeClr val="bg1"/>
                </a:solidFill>
                <a:effectLst>
                  <a:outerShdw blurRad="38100" dist="38100" dir="2700000" algn="tl">
                    <a:srgbClr val="000000">
                      <a:alpha val="43137"/>
                    </a:srgbClr>
                  </a:outerShdw>
                </a:effectLst>
              </a:rPr>
              <a:t>OK knopje</a:t>
            </a:r>
          </a:p>
        </p:txBody>
      </p:sp>
    </p:spTree>
    <p:extLst>
      <p:ext uri="{BB962C8B-B14F-4D97-AF65-F5344CB8AC3E}">
        <p14:creationId xmlns:p14="http://schemas.microsoft.com/office/powerpoint/2010/main" val="146628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1.	Wie is in 2014 als Digicommissaris door het kabinet voor vier jaar aangesteld om als tijdelijke overheidsbrede regisseur de besturing, inhoud en financiering van de generieke digitale infrastructuur (GDI) op orde te brengen?</a:t>
            </a:r>
          </a:p>
          <a:p>
            <a:r>
              <a:rPr lang="nl-NL" dirty="0"/>
              <a:t>		</a:t>
            </a:r>
          </a:p>
          <a:p>
            <a:r>
              <a:rPr lang="nl-NL" dirty="0"/>
              <a:t>		Petje op: 	Bas Eenhoorn.</a:t>
            </a:r>
          </a:p>
          <a:p>
            <a:r>
              <a:rPr lang="nl-NL" dirty="0"/>
              <a:t>		Petje af: 	Tof Thissen.</a:t>
            </a:r>
          </a:p>
          <a:p>
            <a:endParaRPr lang="nl-NL" dirty="0"/>
          </a:p>
        </p:txBody>
      </p:sp>
    </p:spTree>
    <p:extLst>
      <p:ext uri="{BB962C8B-B14F-4D97-AF65-F5344CB8AC3E}">
        <p14:creationId xmlns:p14="http://schemas.microsoft.com/office/powerpoint/2010/main" val="774879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Evaluatie</a:t>
            </a:r>
          </a:p>
        </p:txBody>
      </p:sp>
      <p:sp>
        <p:nvSpPr>
          <p:cNvPr id="3" name="Tijdelijke aanduiding voor inhoud 2"/>
          <p:cNvSpPr>
            <a:spLocks noGrp="1"/>
          </p:cNvSpPr>
          <p:nvPr>
            <p:ph idx="1"/>
          </p:nvPr>
        </p:nvSpPr>
        <p:spPr>
          <a:xfrm>
            <a:off x="942671" y="1762125"/>
            <a:ext cx="7197725" cy="3251051"/>
          </a:xfrm>
        </p:spPr>
        <p:txBody>
          <a:bodyPr/>
          <a:lstStyle/>
          <a:p>
            <a:pPr>
              <a:buFont typeface="+mj-lt"/>
              <a:buAutoNum type="arabicPeriod"/>
            </a:pPr>
            <a:r>
              <a:rPr lang="nl-NL" dirty="0"/>
              <a:t>Wat heeft u van whitepaper “De Gijzeling” geleerd?</a:t>
            </a:r>
          </a:p>
          <a:p>
            <a:pPr>
              <a:buFont typeface="+mj-lt"/>
              <a:buAutoNum type="arabicPeriod"/>
            </a:pPr>
            <a:endParaRPr lang="nl-NL" dirty="0"/>
          </a:p>
          <a:p>
            <a:pPr>
              <a:buFont typeface="+mj-lt"/>
              <a:buAutoNum type="arabicPeriod"/>
            </a:pPr>
            <a:r>
              <a:rPr lang="nl-NL" dirty="0"/>
              <a:t>Wat sprak u het meest aan in de workshop van vandaag en wat het minst?</a:t>
            </a:r>
          </a:p>
          <a:p>
            <a:pPr>
              <a:buFont typeface="+mj-lt"/>
              <a:buAutoNum type="arabicPeriod"/>
            </a:pPr>
            <a:endParaRPr lang="nl-NL" dirty="0"/>
          </a:p>
          <a:p>
            <a:pPr>
              <a:buFont typeface="+mj-lt"/>
              <a:buAutoNum type="arabicPeriod"/>
            </a:pPr>
            <a:r>
              <a:rPr lang="nl-NL" dirty="0"/>
              <a:t>Wat gaat u doen met het geleerde uit deze workshop?</a:t>
            </a:r>
          </a:p>
          <a:p>
            <a:pPr>
              <a:buFont typeface="+mj-lt"/>
              <a:buAutoNum type="arabicPeriod"/>
            </a:pPr>
            <a:endParaRPr lang="nl-NL" dirty="0"/>
          </a:p>
          <a:p>
            <a:pPr>
              <a:buFont typeface="+mj-lt"/>
              <a:buAutoNum type="arabicPeriod"/>
            </a:pPr>
            <a:r>
              <a:rPr lang="nl-NL" dirty="0"/>
              <a:t>Op welke wijze kan Telengy u helpen bij uw leveranciersmanagement en opdrachtgeverschap m.b.t. software?</a:t>
            </a:r>
          </a:p>
          <a:p>
            <a:endParaRPr lang="nl-NL" dirty="0"/>
          </a:p>
        </p:txBody>
      </p:sp>
    </p:spTree>
    <p:extLst>
      <p:ext uri="{BB962C8B-B14F-4D97-AF65-F5344CB8AC3E}">
        <p14:creationId xmlns:p14="http://schemas.microsoft.com/office/powerpoint/2010/main" val="29690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ChangeArrowheads="1"/>
          </p:cNvSpPr>
          <p:nvPr/>
        </p:nvSpPr>
        <p:spPr bwMode="auto">
          <a:xfrm>
            <a:off x="0" y="6426200"/>
            <a:ext cx="6478588" cy="431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nl-NL" sz="2400" b="0">
              <a:solidFill>
                <a:schemeClr val="tx1"/>
              </a:solidFill>
            </a:endParaRPr>
          </a:p>
        </p:txBody>
      </p:sp>
      <p:pic>
        <p:nvPicPr>
          <p:cNvPr id="26626" name="Afbeelding 5" descr="TEL_Luchtfot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0213"/>
            <a:ext cx="9144000"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descr="LogoTelen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663" y="228600"/>
            <a:ext cx="19796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p:nvPr/>
        </p:nvPicPr>
        <p:blipFill>
          <a:blip r:embed="rId5" cstate="print">
            <a:extLst>
              <a:ext uri="{28A0092B-C50C-407E-A947-70E740481C1C}">
                <a14:useLocalDpi xmlns:a14="http://schemas.microsoft.com/office/drawing/2010/main" val="0"/>
              </a:ext>
            </a:extLst>
          </a:blip>
          <a:stretch>
            <a:fillRect/>
          </a:stretch>
        </p:blipFill>
        <p:spPr>
          <a:xfrm>
            <a:off x="971600" y="6486377"/>
            <a:ext cx="875030" cy="290195"/>
          </a:xfrm>
          <a:prstGeom prst="roundRect">
            <a:avLst/>
          </a:prstGeom>
        </p:spPr>
      </p:pic>
      <p:pic>
        <p:nvPicPr>
          <p:cNvPr id="25602" name="Picture 2" descr="Afbeeldingsresultaat voor einde fokke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219243"/>
            <a:ext cx="3502124" cy="5118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1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2.	Over welke softwareleverancier voor gemeenten zijn onlangs Kamervragen gesteld vanwege de aankondiging van een forse prijsstijging?</a:t>
            </a:r>
          </a:p>
          <a:p>
            <a:r>
              <a:rPr lang="nl-NL" dirty="0"/>
              <a:t>		Petje op: 	Vicrea.</a:t>
            </a:r>
          </a:p>
          <a:p>
            <a:r>
              <a:rPr lang="nl-NL" dirty="0"/>
              <a:t>		Petje af: 	PinkRoccade.</a:t>
            </a:r>
          </a:p>
          <a:p>
            <a:endParaRPr lang="nl-NL" dirty="0"/>
          </a:p>
        </p:txBody>
      </p:sp>
    </p:spTree>
    <p:extLst>
      <p:ext uri="{BB962C8B-B14F-4D97-AF65-F5344CB8AC3E}">
        <p14:creationId xmlns:p14="http://schemas.microsoft.com/office/powerpoint/2010/main" val="279990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pPr lvl="0"/>
            <a:r>
              <a:rPr lang="nl-NL" dirty="0"/>
              <a:t>3.		Wat is de naam van de nieuwe door VNG/KING ontwikkelde ICT leveringsvoorwaarden ?</a:t>
            </a:r>
          </a:p>
          <a:p>
            <a:r>
              <a:rPr lang="nl-NL" dirty="0"/>
              <a:t>		Petje op: 	ARBIT.</a:t>
            </a:r>
          </a:p>
          <a:p>
            <a:r>
              <a:rPr lang="nl-NL" dirty="0"/>
              <a:t>		Petje af: 	GIBIT.</a:t>
            </a:r>
          </a:p>
          <a:p>
            <a:endParaRPr lang="nl-NL" dirty="0"/>
          </a:p>
        </p:txBody>
      </p:sp>
    </p:spTree>
    <p:extLst>
      <p:ext uri="{BB962C8B-B14F-4D97-AF65-F5344CB8AC3E}">
        <p14:creationId xmlns:p14="http://schemas.microsoft.com/office/powerpoint/2010/main" val="164538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4.	Welke organisatie beheert MijnOverheid.nl?</a:t>
            </a:r>
          </a:p>
          <a:p>
            <a:r>
              <a:rPr lang="nl-NL" dirty="0"/>
              <a:t>		Petje op: 	KING </a:t>
            </a:r>
          </a:p>
          <a:p>
            <a:r>
              <a:rPr lang="nl-NL" dirty="0"/>
              <a:t>		Petje af: 	</a:t>
            </a:r>
            <a:r>
              <a:rPr lang="nl-NL" dirty="0" err="1"/>
              <a:t>Logius</a:t>
            </a:r>
            <a:endParaRPr lang="nl-NL" dirty="0"/>
          </a:p>
          <a:p>
            <a:endParaRPr lang="nl-NL" dirty="0"/>
          </a:p>
        </p:txBody>
      </p:sp>
    </p:spTree>
    <p:extLst>
      <p:ext uri="{BB962C8B-B14F-4D97-AF65-F5344CB8AC3E}">
        <p14:creationId xmlns:p14="http://schemas.microsoft.com/office/powerpoint/2010/main" val="114697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Petje op / Petje af quiz</a:t>
            </a:r>
          </a:p>
        </p:txBody>
      </p:sp>
      <p:sp>
        <p:nvSpPr>
          <p:cNvPr id="3" name="Tijdelijke aanduiding voor inhoud 2"/>
          <p:cNvSpPr>
            <a:spLocks noGrp="1"/>
          </p:cNvSpPr>
          <p:nvPr>
            <p:ph idx="1"/>
          </p:nvPr>
        </p:nvSpPr>
        <p:spPr/>
        <p:txBody>
          <a:bodyPr/>
          <a:lstStyle/>
          <a:p>
            <a:r>
              <a:rPr lang="nl-NL" dirty="0"/>
              <a:t>5.	Waar staat de afkorting DSO voor?</a:t>
            </a:r>
          </a:p>
          <a:p>
            <a:r>
              <a:rPr lang="nl-NL" dirty="0"/>
              <a:t>		Petje op: 	Digitaal Stelsel Omgevingswet</a:t>
            </a:r>
          </a:p>
          <a:p>
            <a:r>
              <a:rPr lang="nl-NL" dirty="0"/>
              <a:t>		Petje af: 	Decentrale Software Ontwikkeling</a:t>
            </a:r>
          </a:p>
          <a:p>
            <a:endParaRPr lang="nl-NL" dirty="0"/>
          </a:p>
        </p:txBody>
      </p:sp>
    </p:spTree>
    <p:extLst>
      <p:ext uri="{BB962C8B-B14F-4D97-AF65-F5344CB8AC3E}">
        <p14:creationId xmlns:p14="http://schemas.microsoft.com/office/powerpoint/2010/main" val="1694903731"/>
      </p:ext>
    </p:extLst>
  </p:cSld>
  <p:clrMapOvr>
    <a:masterClrMapping/>
  </p:clrMapOvr>
</p:sld>
</file>

<file path=ppt/theme/theme1.xml><?xml version="1.0" encoding="utf-8"?>
<a:theme xmlns:a="http://schemas.openxmlformats.org/drawingml/2006/main" name="1_Lege presentatie">
  <a:themeElements>
    <a:clrScheme name="1_Lege presentatie 1">
      <a:dk1>
        <a:srgbClr val="000000"/>
      </a:dk1>
      <a:lt1>
        <a:srgbClr val="FFFFFF"/>
      </a:lt1>
      <a:dk2>
        <a:srgbClr val="4E8ABE"/>
      </a:dk2>
      <a:lt2>
        <a:srgbClr val="999999"/>
      </a:lt2>
      <a:accent1>
        <a:srgbClr val="4E8ABE"/>
      </a:accent1>
      <a:accent2>
        <a:srgbClr val="999999"/>
      </a:accent2>
      <a:accent3>
        <a:srgbClr val="FFFFFF"/>
      </a:accent3>
      <a:accent4>
        <a:srgbClr val="000000"/>
      </a:accent4>
      <a:accent5>
        <a:srgbClr val="B2C4DB"/>
      </a:accent5>
      <a:accent6>
        <a:srgbClr val="8A8A8A"/>
      </a:accent6>
      <a:hlink>
        <a:srgbClr val="4E8ABE"/>
      </a:hlink>
      <a:folHlink>
        <a:srgbClr val="4E8ABE"/>
      </a:folHlink>
    </a:clrScheme>
    <a:fontScheme name="1_Lege presentatie">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4E8ABE"/>
        </a:dk2>
        <a:lt2>
          <a:srgbClr val="999999"/>
        </a:lt2>
        <a:accent1>
          <a:srgbClr val="4E8ABE"/>
        </a:accent1>
        <a:accent2>
          <a:srgbClr val="999999"/>
        </a:accent2>
        <a:accent3>
          <a:srgbClr val="FFFFFF"/>
        </a:accent3>
        <a:accent4>
          <a:srgbClr val="000000"/>
        </a:accent4>
        <a:accent5>
          <a:srgbClr val="B2C4DB"/>
        </a:accent5>
        <a:accent6>
          <a:srgbClr val="8A8A8A"/>
        </a:accent6>
        <a:hlink>
          <a:srgbClr val="4E8ABE"/>
        </a:hlink>
        <a:folHlink>
          <a:srgbClr val="4E8A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8021</TotalTime>
  <Words>1170</Words>
  <Application>Microsoft Office PowerPoint</Application>
  <PresentationFormat>Diavoorstelling (4:3)</PresentationFormat>
  <Paragraphs>393</Paragraphs>
  <Slides>51</Slides>
  <Notes>4</Notes>
  <HiddenSlides>0</HiddenSlides>
  <MMClips>0</MMClips>
  <ScaleCrop>false</ScaleCrop>
  <HeadingPairs>
    <vt:vector size="4" baseType="variant">
      <vt:variant>
        <vt:lpstr>Thema</vt:lpstr>
      </vt:variant>
      <vt:variant>
        <vt:i4>1</vt:i4>
      </vt:variant>
      <vt:variant>
        <vt:lpstr>Diatitels</vt:lpstr>
      </vt:variant>
      <vt:variant>
        <vt:i4>51</vt:i4>
      </vt:variant>
    </vt:vector>
  </HeadingPairs>
  <TitlesOfParts>
    <vt:vector size="52" baseType="lpstr">
      <vt:lpstr>1_Lege presentatie</vt:lpstr>
      <vt:lpstr>PowerPoint-presentatie</vt:lpstr>
      <vt:lpstr>Programma</vt:lpstr>
      <vt:lpstr>Even voorstellen</vt:lpstr>
      <vt:lpstr>PowerPoint-presentatie</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Petje op / Petje af quiz</vt:lpstr>
      <vt:lpstr>PowerPoint-presentatie</vt:lpstr>
      <vt:lpstr>Marktwerking Gemeentelijke Software </vt:lpstr>
      <vt:lpstr>PowerPoint-presentatie</vt:lpstr>
      <vt:lpstr>Bedrijfsmodellen in de softwaremarkt</vt:lpstr>
      <vt:lpstr>Het business model van een ICT dienstverlener en een pakketleverancier</vt:lpstr>
      <vt:lpstr>Businesscase Gemeentelijk softwarepakket </vt:lpstr>
      <vt:lpstr>PowerPoint-presentatie</vt:lpstr>
      <vt:lpstr>Businesscase Scenario 1 – break even</vt:lpstr>
      <vt:lpstr>Businesscase Scenario 2 – 25% minder verkopen</vt:lpstr>
      <vt:lpstr>Businesscase Scenario 3 – 25% meer verkopen</vt:lpstr>
      <vt:lpstr>Businesscase Scenario 1A – als 1 prijs software + 25%</vt:lpstr>
      <vt:lpstr>Businesscase Scenariovergelijking</vt:lpstr>
      <vt:lpstr>Hoe kan een softwareleverancier winst maken?</vt:lpstr>
      <vt:lpstr>Oefening 1; Businesscase niet goedgekeurd</vt:lpstr>
      <vt:lpstr>Oefening 1 – Groep 1</vt:lpstr>
      <vt:lpstr>Oefening 1 – Groep 2</vt:lpstr>
      <vt:lpstr>Oefening 1 – Groep 3</vt:lpstr>
      <vt:lpstr>PowerPoint-presentatie</vt:lpstr>
      <vt:lpstr>Overheid in beweging </vt:lpstr>
      <vt:lpstr>Bewegende Overheid</vt:lpstr>
      <vt:lpstr>PowerPoint-presentatie</vt:lpstr>
      <vt:lpstr>Wat doen bij onenigheid met leverancier?</vt:lpstr>
      <vt:lpstr>Kort samengevat:</vt:lpstr>
      <vt:lpstr>Oefening 2 – Casus “SLAGKR8”</vt:lpstr>
      <vt:lpstr>leveringsvoorwaarden </vt:lpstr>
      <vt:lpstr>Leveringsvoorwaarden</vt:lpstr>
      <vt:lpstr>Evaluatie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Telengy</dc:title>
  <dc:creator>Marcel Lemmen</dc:creator>
  <cp:lastModifiedBy>Mark Sweegers</cp:lastModifiedBy>
  <cp:revision>181</cp:revision>
  <cp:lastPrinted>2016-11-24T13:26:13Z</cp:lastPrinted>
  <dcterms:created xsi:type="dcterms:W3CDTF">2013-02-18T13:41:39Z</dcterms:created>
  <dcterms:modified xsi:type="dcterms:W3CDTF">2016-11-28T11:39:18Z</dcterms:modified>
</cp:coreProperties>
</file>